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406" r:id="rId3"/>
    <p:sldId id="443" r:id="rId4"/>
    <p:sldId id="530" r:id="rId5"/>
    <p:sldId id="444" r:id="rId6"/>
    <p:sldId id="532" r:id="rId7"/>
    <p:sldId id="466" r:id="rId8"/>
    <p:sldId id="467" r:id="rId9"/>
    <p:sldId id="537" r:id="rId10"/>
    <p:sldId id="490" r:id="rId11"/>
    <p:sldId id="468" r:id="rId12"/>
    <p:sldId id="469" r:id="rId13"/>
    <p:sldId id="470" r:id="rId14"/>
    <p:sldId id="491" r:id="rId15"/>
    <p:sldId id="471" r:id="rId16"/>
    <p:sldId id="546" r:id="rId17"/>
    <p:sldId id="538" r:id="rId18"/>
    <p:sldId id="552" r:id="rId19"/>
    <p:sldId id="541" r:id="rId20"/>
    <p:sldId id="540" r:id="rId21"/>
    <p:sldId id="547" r:id="rId22"/>
    <p:sldId id="535" r:id="rId23"/>
    <p:sldId id="536" r:id="rId24"/>
    <p:sldId id="555" r:id="rId25"/>
    <p:sldId id="556" r:id="rId26"/>
    <p:sldId id="543" r:id="rId27"/>
    <p:sldId id="551" r:id="rId28"/>
    <p:sldId id="505" r:id="rId29"/>
    <p:sldId id="542" r:id="rId30"/>
    <p:sldId id="553" r:id="rId31"/>
    <p:sldId id="558" r:id="rId32"/>
    <p:sldId id="442" r:id="rId33"/>
    <p:sldId id="554" r:id="rId34"/>
    <p:sldId id="550" r:id="rId35"/>
    <p:sldId id="529" r:id="rId36"/>
    <p:sldId id="476" r:id="rId37"/>
    <p:sldId id="492" r:id="rId38"/>
    <p:sldId id="557" r:id="rId39"/>
    <p:sldId id="473" r:id="rId40"/>
    <p:sldId id="548" r:id="rId41"/>
    <p:sldId id="549" r:id="rId42"/>
    <p:sldId id="489" r:id="rId43"/>
    <p:sldId id="457" r:id="rId44"/>
    <p:sldId id="459" r:id="rId45"/>
    <p:sldId id="46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69600" autoAdjust="0"/>
  </p:normalViewPr>
  <p:slideViewPr>
    <p:cSldViewPr snapToGrid="0" showGuides="1">
      <p:cViewPr varScale="1">
        <p:scale>
          <a:sx n="114" d="100"/>
          <a:sy n="114" d="100"/>
        </p:scale>
        <p:origin x="24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30045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Berner et al. </a:t>
            </a:r>
            <a:r>
              <a:rPr lang="en-US" i="1" dirty="0">
                <a:solidFill>
                  <a:srgbClr val="1F2328"/>
                </a:solidFill>
                <a:latin typeface="-apple-system"/>
              </a:rPr>
              <a:t>JAMA Oncology</a:t>
            </a:r>
            <a:r>
              <a:rPr lang="en-US" dirty="0">
                <a:solidFill>
                  <a:srgbClr val="1F2328"/>
                </a:solidFill>
                <a:latin typeface="-apple-system"/>
              </a:rPr>
              <a:t>, 2019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i="0" u="none" strike="noStrike" dirty="0">
                <a:solidFill>
                  <a:srgbClr val="1F2328"/>
                </a:solidFill>
                <a:effectLst/>
                <a:latin typeface="-apple-system"/>
              </a:rPr>
              <a:t>Kato et al. </a:t>
            </a:r>
            <a:r>
              <a:rPr lang="en-US" i="1" u="none" strike="noStrike" dirty="0">
                <a:solidFill>
                  <a:srgbClr val="1F2328"/>
                </a:solidFill>
                <a:effectLst/>
                <a:latin typeface="-apple-system"/>
              </a:rPr>
              <a:t>Journal of Clinical Oncology</a:t>
            </a:r>
            <a:r>
              <a:rPr lang="en-US" i="0" u="none" strike="noStrike" dirty="0">
                <a:solidFill>
                  <a:srgbClr val="1F2328"/>
                </a:solidFill>
                <a:effectLst/>
                <a:latin typeface="-apple-system"/>
              </a:rPr>
              <a:t>, 2023</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33597266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F2328"/>
                </a:solidFill>
                <a:latin typeface="-apple-system"/>
              </a:rPr>
              <a:t>Rapisuwon</a:t>
            </a:r>
            <a:r>
              <a:rPr lang="en-US" dirty="0">
                <a:solidFill>
                  <a:srgbClr val="1F2328"/>
                </a:solidFill>
                <a:latin typeface="-apple-system"/>
              </a:rPr>
              <a:t> et al., </a:t>
            </a:r>
            <a:r>
              <a:rPr lang="en-US" i="1" dirty="0">
                <a:solidFill>
                  <a:srgbClr val="1F2328"/>
                </a:solidFill>
                <a:latin typeface="-apple-system"/>
              </a:rPr>
              <a:t>J </a:t>
            </a:r>
            <a:r>
              <a:rPr lang="en-US" i="1" dirty="0" err="1">
                <a:solidFill>
                  <a:srgbClr val="1F2328"/>
                </a:solidFill>
                <a:latin typeface="-apple-system"/>
              </a:rPr>
              <a:t>Immunother</a:t>
            </a:r>
            <a:r>
              <a:rPr lang="en-US" i="1" dirty="0">
                <a:solidFill>
                  <a:srgbClr val="1F2328"/>
                </a:solidFill>
                <a:latin typeface="-apple-system"/>
              </a:rPr>
              <a:t> Cancer</a:t>
            </a:r>
            <a:r>
              <a:rPr lang="en-US" dirty="0">
                <a:solidFill>
                  <a:srgbClr val="1F2328"/>
                </a:solidFill>
                <a:latin typeface="-apple-system"/>
              </a:rPr>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 of colitis with gut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suggesting clonal expansion from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35101349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Carbone et al. </a:t>
            </a:r>
            <a:r>
              <a:rPr lang="en-US" i="1" dirty="0">
                <a:solidFill>
                  <a:srgbClr val="1F2328"/>
                </a:solidFill>
                <a:latin typeface="-apple-system"/>
              </a:rPr>
              <a:t>Front Immunol</a:t>
            </a:r>
            <a:r>
              <a:rPr lang="en-US" dirty="0">
                <a:solidFill>
                  <a:srgbClr val="1F2328"/>
                </a:solidFill>
                <a:latin typeface="-apple-system"/>
              </a:rPr>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34589959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Other hypotheses: off-target effects (hypothalamus and pituitary express IC ligand), cytokine production damage normal tissue, autoantibodies, microbiome (</a:t>
            </a:r>
            <a:r>
              <a:rPr lang="en-US" b="0" dirty="0" err="1">
                <a:solidFill>
                  <a:srgbClr val="569CD6"/>
                </a:solidFill>
                <a:effectLst/>
                <a:latin typeface="Menlo" panose="020B0609030804020204" pitchFamily="49" charset="0"/>
              </a:rPr>
              <a:t>proinfammatory</a:t>
            </a:r>
            <a:r>
              <a:rPr lang="en-US" b="0" dirty="0">
                <a:solidFill>
                  <a:srgbClr val="569CD6"/>
                </a:solidFill>
                <a:effectLst/>
                <a:latin typeface="Menlo" panose="020B0609030804020204" pitchFamily="49" charset="0"/>
              </a:rPr>
              <a: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 details:</a:t>
            </a:r>
          </a:p>
          <a:p>
            <a:r>
              <a:rPr lang="en-US" dirty="0">
                <a:solidFill>
                  <a:srgbClr val="000000"/>
                </a:solidFill>
                <a:effectLst/>
                <a:latin typeface="Times New Roman" panose="02020603050405020304" pitchFamily="18" charset="0"/>
              </a:rPr>
              <a:t>Sequencing of all 10x Genomics libraries was performed through </a:t>
            </a:r>
            <a:r>
              <a:rPr lang="en-US" dirty="0" err="1">
                <a:solidFill>
                  <a:srgbClr val="000000"/>
                </a:solidFill>
                <a:effectLst/>
                <a:latin typeface="Times New Roman" panose="02020603050405020304" pitchFamily="18" charset="0"/>
              </a:rPr>
              <a:t>Medgenome</a:t>
            </a:r>
            <a:r>
              <a:rPr lang="en-US" dirty="0">
                <a:solidFill>
                  <a:srgbClr val="000000"/>
                </a:solidFill>
                <a:effectLst/>
                <a:latin typeface="Times New Roman" panose="02020603050405020304" pitchFamily="18" charset="0"/>
              </a:rPr>
              <a:t> (Foster City,</a:t>
            </a:r>
          </a:p>
          <a:p>
            <a:r>
              <a:rPr lang="en-US" dirty="0">
                <a:solidFill>
                  <a:srgbClr val="000000"/>
                </a:solidFill>
                <a:effectLst/>
                <a:latin typeface="Times New Roman" panose="02020603050405020304" pitchFamily="18" charset="0"/>
              </a:rPr>
              <a:t>California). 5’ library, TCR library, and feature barcoding libraries were all sequenced on the Illumina</a:t>
            </a:r>
          </a:p>
          <a:p>
            <a:r>
              <a:rPr lang="en-US" dirty="0" err="1">
                <a:solidFill>
                  <a:srgbClr val="000000"/>
                </a:solidFill>
                <a:effectLst/>
                <a:latin typeface="Times New Roman" panose="02020603050405020304" pitchFamily="18" charset="0"/>
              </a:rPr>
              <a:t>NovaSeq</a:t>
            </a:r>
            <a:r>
              <a:rPr lang="en-US" dirty="0">
                <a:solidFill>
                  <a:srgbClr val="000000"/>
                </a:solidFill>
                <a:effectLst/>
                <a:latin typeface="Times New Roman" panose="02020603050405020304" pitchFamily="18" charset="0"/>
              </a:rPr>
              <a:t> 6000 instrument using 200 cycle kits and run with 2x100bp for a goal of 20,000 paired</a:t>
            </a:r>
          </a:p>
          <a:p>
            <a:r>
              <a:rPr lang="en-US" dirty="0">
                <a:solidFill>
                  <a:srgbClr val="000000"/>
                </a:solidFill>
                <a:effectLst/>
                <a:latin typeface="Times New Roman" panose="02020603050405020304" pitchFamily="18" charset="0"/>
              </a:rPr>
              <a:t>reads/cell, 5,000 paired reads/cell, and 5,000 paired reads/cell. Ultimately, 30,000-60,000 mean reads</a:t>
            </a:r>
          </a:p>
          <a:p>
            <a:r>
              <a:rPr lang="en-US" dirty="0">
                <a:solidFill>
                  <a:srgbClr val="000000"/>
                </a:solidFill>
                <a:effectLst/>
                <a:latin typeface="Times New Roman" panose="02020603050405020304" pitchFamily="18" charset="0"/>
              </a:rPr>
              <a:t>per cell were achieved in each sample, in order to achieve sufficient sampling of genes.</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endParaRPr lang="en-US" dirty="0"/>
          </a:p>
          <a:p>
            <a:r>
              <a:rPr lang="en-US" dirty="0"/>
              <a:t>Myocarditis: </a:t>
            </a:r>
            <a:r>
              <a:rPr lang="en-US" dirty="0" err="1"/>
              <a:t>mtRNA</a:t>
            </a:r>
            <a:r>
              <a:rPr lang="en-US" dirty="0"/>
              <a:t> &lt; 15%</a:t>
            </a:r>
          </a:p>
          <a:p>
            <a:r>
              <a:rPr lang="en-US" dirty="0"/>
              <a:t>500 unique RNAs/cell</a:t>
            </a: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7D14-D26F-F9E8-40A5-6F000D009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B2758-F69D-1CA3-EB67-6E050028E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FEB62-126B-B420-DB9E-01B1D1C431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B95943-75C7-6380-A0F1-36C397B4202B}"/>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809827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797292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3988-4210-6069-1D0E-89ACBB2B0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308F-8661-9AB3-4450-00CB00511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857FD-E915-48A9-5F7C-5891ABA6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3CB7F1-5223-3A98-74FF-001569255A9C}"/>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413036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B3F1-FB6D-F4BE-9ACD-95C3FE611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D3515-8E13-2F57-CCD7-0CB4523D0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D70A91-9E6B-A9AE-31F2-762F6897AF02}"/>
              </a:ext>
            </a:extLst>
          </p:cNvPr>
          <p:cNvSpPr>
            <a:spLocks noGrp="1"/>
          </p:cNvSpPr>
          <p:nvPr>
            <p:ph type="body" idx="1"/>
          </p:nvPr>
        </p:nvSpPr>
        <p:spPr/>
        <p:txBody>
          <a:bodyPr/>
          <a:lstStyle/>
          <a:p>
            <a:r>
              <a:rPr lang="en-US" b="1" dirty="0">
                <a:solidFill>
                  <a:srgbClr val="569CD6"/>
                </a:solidFill>
                <a:effectLst/>
                <a:latin typeface="Menlo" panose="020B0609030804020204" pitchFamily="49" charset="0"/>
              </a:rPr>
              <a:t># Sharing of T cell receptors in antigen-specific responses is driven by convergent recombination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convergent recombination, rather than recombination bias or selection, drives publicity</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potential causes of publicity: self tolerance restricts capacity of TCRs to recognize some epitopes, different conformations of peptides in MHC groove (flat or prominent), degenerate binders</a:t>
            </a:r>
          </a:p>
          <a:p>
            <a:r>
              <a:rPr lang="en-US" b="0" i="0" u="none" strike="noStrike" dirty="0">
                <a:solidFill>
                  <a:srgbClr val="212121"/>
                </a:solidFill>
                <a:effectLst/>
                <a:latin typeface="Cambria" panose="02040503050406030204" pitchFamily="18" charset="0"/>
              </a:rPr>
              <a:t>the frequency of random V(D)J recombination events that converge to produce a given nucleotide or amino acid sequence. We term this phenomenon “convergent recombination.”</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8FF3252-731D-0DBE-422A-7F725B2D7279}"/>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49644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D5B2C-EA9D-84A9-EA9D-BA2B9F59D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F153B-F877-1A11-2EDD-C3EC189141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BEA44-3E70-81E8-6EC1-5FEF93B75D71}"/>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3805287-B16E-8EB5-46ED-5EEC091DFF90}"/>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1361403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1C25F-D432-E6F5-2078-2353659FB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1F8A8-07BC-16A0-EC7A-2EAD6564F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1A328-87C7-1CC2-98C9-278C5D59B9E3}"/>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DD65FB83-6648-5728-A06F-2C8AF3DE8B3D}"/>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652262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05597-7370-2C9A-5907-291864D5EB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E17E1A-7CE9-0633-6140-5899E9AD6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24AD3-D1DC-791B-29FB-5E86A93F296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C829A0C-29FA-5228-D011-B0406294494C}"/>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128160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106864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B49EF-AE08-2875-9C07-04644D92A2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F09D7-ABFD-3014-6EBC-D9E882FA76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6FFE2-26B2-1CB5-1FFF-F4CAA16BEBE5}"/>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FDF182E-0B0C-FFA0-5194-65E865F7773B}"/>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1386373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C6E4-C2C0-A12F-C329-6D9E806C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4F02-6347-726B-69E7-A466F21D1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89E15-15EB-95CF-A1BF-8E13F5023C5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This is unexpected given literature introduction (T cell expansion/diversity associated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Shannon entropy: 0 means monoclonal, higher means polyclonal, weights richness (total # of unique clones) over evenness</a:t>
            </a:r>
          </a:p>
        </p:txBody>
      </p:sp>
      <p:sp>
        <p:nvSpPr>
          <p:cNvPr id="4" name="Slide Number Placeholder 3">
            <a:extLst>
              <a:ext uri="{FF2B5EF4-FFF2-40B4-BE49-F238E27FC236}">
                <a16:creationId xmlns:a16="http://schemas.microsoft.com/office/drawing/2014/main" id="{80D49353-2598-AAE3-A8B5-E47F5C5B8963}"/>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13618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D50F3-DA64-CAD3-CF8F-29E98FB79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DB932-7FF6-1C56-C8B8-7BFD4A3DB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6FC9-F5BC-ECFF-DDF3-547CA1D7A2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F6A3AA-3796-5C16-DC67-7F4DFD2900E5}"/>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675625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48-9F01-756F-E8B6-FBC18B5E0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88500-6371-DC24-E062-D2F92A415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5E13B-917A-FA8F-F905-A293631122A4}"/>
              </a:ext>
            </a:extLst>
          </p:cNvPr>
          <p:cNvSpPr>
            <a:spLocks noGrp="1"/>
          </p:cNvSpPr>
          <p:nvPr>
            <p:ph type="body" idx="1"/>
          </p:nvPr>
        </p:nvSpPr>
        <p:spPr>
          <a:xfrm>
            <a:off x="685800" y="4220528"/>
            <a:ext cx="5486400" cy="3960495"/>
          </a:xfrm>
        </p:spPr>
        <p:txBody>
          <a:bodyPr/>
          <a:lstStyle/>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3C59033-B185-7D8A-5D4E-456EC538D06C}"/>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1860503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DEDC-701F-996B-0CC1-C8693B05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5AE60-45FA-0C3D-6A12-BEC2015A1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28C15-0964-316B-46AC-0AF3F7B6DAC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F640221-355E-1B6D-AA04-5B3585275CFE}"/>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9858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698AF-FDAC-539A-67A2-513787CEC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6A310-3B33-DC69-406A-D5B8A0B57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1AB70-7BCC-92FC-FC88-34074EFAEC90}"/>
              </a:ext>
            </a:extLst>
          </p:cNvPr>
          <p:cNvSpPr>
            <a:spLocks noGrp="1"/>
          </p:cNvSpPr>
          <p:nvPr>
            <p:ph type="body" idx="1"/>
          </p:nvPr>
        </p:nvSpPr>
        <p:spPr/>
        <p:txBody>
          <a:bodyPr/>
          <a:lstStyle/>
          <a:p>
            <a:r>
              <a:rPr lang="en-US" b="1" i="0" u="none" strike="noStrike" dirty="0">
                <a:solidFill>
                  <a:srgbClr val="212121"/>
                </a:solidFill>
                <a:effectLst/>
                <a:latin typeface="Cambria" panose="02040503050406030204" pitchFamily="18" charset="0"/>
              </a:rPr>
              <a:t>Context of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a:t>
            </a:r>
          </a:p>
          <a:p>
            <a:endParaRPr lang="en-US" b="1" i="0" u="none" strike="noStrike" dirty="0">
              <a:solidFill>
                <a:srgbClr val="212121"/>
              </a:solidFill>
              <a:effectLst/>
              <a:latin typeface="Cambria" panose="02040503050406030204" pitchFamily="18" charset="0"/>
            </a:endParaRPr>
          </a:p>
          <a:p>
            <a:r>
              <a:rPr lang="en-US" b="1" i="0" u="none" strike="noStrike" dirty="0">
                <a:solidFill>
                  <a:srgbClr val="212121"/>
                </a:solidFill>
                <a:effectLst/>
                <a:latin typeface="Cambria" panose="02040503050406030204" pitchFamily="18" charset="0"/>
              </a:rPr>
              <a:t>Public/shorter CD8 TRAs/higher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expected more </a:t>
            </a:r>
            <a:r>
              <a:rPr lang="en-US" b="1" i="0" u="none" strike="noStrike" dirty="0" err="1">
                <a:solidFill>
                  <a:srgbClr val="212121"/>
                </a:solidFill>
                <a:effectLst/>
                <a:latin typeface="Cambria" panose="02040503050406030204" pitchFamily="18" charset="0"/>
              </a:rPr>
              <a:t>crossreactive</a:t>
            </a:r>
            <a:r>
              <a:rPr lang="en-US" b="1" i="0" u="none" strike="noStrike" dirty="0">
                <a:solidFill>
                  <a:srgbClr val="212121"/>
                </a:solidFill>
                <a:effectLst/>
                <a:latin typeface="Cambria" panose="02040503050406030204" pitchFamily="18" charset="0"/>
              </a:rPr>
              <a:t> from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 (</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not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BRI all 3)</a:t>
            </a:r>
            <a:endParaRPr lang="en-US" b="1"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3D6485E-D6E5-AEDD-B812-65B459698672}"/>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770887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18511-F9F2-6260-6909-06DD5044A6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4236C-0B30-6E93-4999-077A7FAB1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D3CA9-2077-A681-6696-DF7774420F4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No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&lt; 0.05 (or anywhere close) after </a:t>
            </a:r>
            <a:r>
              <a:rPr lang="en-US" b="0" dirty="0" err="1">
                <a:solidFill>
                  <a:srgbClr val="CCCCCC"/>
                </a:solidFill>
                <a:effectLst/>
                <a:latin typeface="Menlo" panose="020B0609030804020204" pitchFamily="49" charset="0"/>
              </a:rPr>
              <a:t>pseudobulk</a:t>
            </a:r>
            <a:r>
              <a:rPr lang="en-US" b="0" dirty="0">
                <a:solidFill>
                  <a:srgbClr val="CCCCCC"/>
                </a:solidFill>
                <a:effectLst/>
                <a:latin typeface="Menlo" panose="020B0609030804020204" pitchFamily="49" charset="0"/>
              </a:rPr>
              <a:t> analysis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Top and bot here are for </a:t>
            </a:r>
            <a:r>
              <a:rPr lang="en-US" b="0" dirty="0" err="1">
                <a:solidFill>
                  <a:srgbClr val="CCCCCC"/>
                </a:solidFill>
                <a:effectLst/>
                <a:latin typeface="Menlo" panose="020B0609030804020204" pitchFamily="49" charset="0"/>
              </a:rPr>
              <a:t>pgen</a:t>
            </a:r>
            <a:r>
              <a:rPr lang="en-US" b="0" dirty="0">
                <a:solidFill>
                  <a:srgbClr val="CCCCCC"/>
                </a:solidFill>
                <a:effectLst/>
                <a:latin typeface="Menlo" panose="020B0609030804020204" pitchFamily="49" charset="0"/>
              </a:rPr>
              <a:t> (log10), so top here is most germline-like and bot is least germline-like</a:t>
            </a:r>
          </a:p>
          <a:p>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perhaps ICB reinvigorates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cells and patients with more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Trms</a:t>
            </a:r>
            <a:r>
              <a:rPr lang="en-US" b="0" dirty="0">
                <a:solidFill>
                  <a:srgbClr val="CCCCCC"/>
                </a:solidFill>
                <a:effectLst/>
                <a:latin typeface="Menlo" panose="020B0609030804020204" pitchFamily="49" charset="0"/>
              </a:rPr>
              <a:t> get </a:t>
            </a:r>
            <a:r>
              <a:rPr lang="en-US" b="0" dirty="0" err="1">
                <a:solidFill>
                  <a:srgbClr val="CCCCCC"/>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AAC93FD-0D47-7968-8379-7C3477E1FA39}"/>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052562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4B1F-6BEB-A890-06F8-473E69C8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627D-C57E-3952-CC1D-B8590C4AD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0E81F-BC7F-51A6-88AF-324AFB7FFD4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544B1A40-7A64-86BA-1F84-1FCD2606D3A9}"/>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136714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39F8C-A220-9E97-E08C-9CAE83624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30937-3BEB-0F15-4291-21EC8C9FC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7C304-0C8B-5DD0-22DD-D2F2B42A59ED}"/>
              </a:ext>
            </a:extLst>
          </p:cNvPr>
          <p:cNvSpPr>
            <a:spLocks noGrp="1"/>
          </p:cNvSpPr>
          <p:nvPr>
            <p:ph type="body" idx="1"/>
          </p:nvPr>
        </p:nvSpPr>
        <p:spPr/>
        <p:txBody>
          <a:bodyPr/>
          <a:lstStyle/>
          <a:p>
            <a:r>
              <a:rPr lang="en-US" dirty="0"/>
              <a:t>perhaps hinting at a </a:t>
            </a:r>
            <a:r>
              <a:rPr lang="en-US" i="1" dirty="0"/>
              <a:t>connection between germline-ness and </a:t>
            </a:r>
            <a:r>
              <a:rPr lang="en-US" i="1" dirty="0" err="1"/>
              <a:t>crossreactivity</a:t>
            </a:r>
            <a:endParaRPr lang="en-US" i="1" dirty="0"/>
          </a:p>
          <a:p>
            <a:endParaRPr lang="en-US" b="0" i="1"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C879580A-D95D-7697-B1B8-59FB9F80D043}"/>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703097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74566-DA1C-A0A4-2B7D-4B8CF1BF8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7DF68-355C-8CE9-8CA9-639411528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21B0B-6F19-36AF-94A6-9E381D813755}"/>
              </a:ext>
            </a:extLst>
          </p:cNvPr>
          <p:cNvSpPr>
            <a:spLocks noGrp="1"/>
          </p:cNvSpPr>
          <p:nvPr>
            <p:ph type="body" idx="1"/>
          </p:nvPr>
        </p:nvSpPr>
        <p:spPr/>
        <p:txBody>
          <a:bodyPr/>
          <a:lstStyle/>
          <a:p>
            <a:r>
              <a:rPr lang="en-US" b="1" i="0" u="none" strike="noStrike" dirty="0">
                <a:solidFill>
                  <a:srgbClr val="212121"/>
                </a:solidFill>
                <a:effectLst/>
                <a:latin typeface="Cambria" panose="02040503050406030204" pitchFamily="18" charset="0"/>
              </a:rPr>
              <a:t>80 clonotypes/bin (not </a:t>
            </a:r>
            <a:r>
              <a:rPr lang="en-US" b="1" i="0" u="none" strike="noStrike" dirty="0" err="1">
                <a:solidFill>
                  <a:srgbClr val="212121"/>
                </a:solidFill>
                <a:effectLst/>
                <a:latin typeface="Cambria" panose="02040503050406030204" pitchFamily="18" charset="0"/>
              </a:rPr>
              <a:t>downsampled</a:t>
            </a:r>
            <a:r>
              <a:rPr lang="en-US" b="1" i="0" u="none" strike="noStrike" dirty="0">
                <a:solidFill>
                  <a:srgbClr val="212121"/>
                </a:solidFill>
                <a:effectLst/>
                <a:latin typeface="Cambria" panose="02040503050406030204" pitchFamily="18" charset="0"/>
              </a:rPr>
              <a:t>), 52 </a:t>
            </a:r>
            <a:r>
              <a:rPr lang="en-US" b="1" i="0" u="none" strike="noStrike" dirty="0" err="1">
                <a:solidFill>
                  <a:srgbClr val="212121"/>
                </a:solidFill>
                <a:effectLst/>
                <a:latin typeface="Cambria" panose="02040503050406030204" pitchFamily="18" charset="0"/>
              </a:rPr>
              <a:t>clonos</a:t>
            </a:r>
            <a:r>
              <a:rPr lang="en-US" b="1" i="0" u="none" strike="noStrike" dirty="0">
                <a:solidFill>
                  <a:srgbClr val="212121"/>
                </a:solidFill>
                <a:effectLst/>
                <a:latin typeface="Cambria" panose="02040503050406030204" pitchFamily="18" charset="0"/>
              </a:rPr>
              <a:t>/bin if </a:t>
            </a:r>
            <a:r>
              <a:rPr lang="en-US" b="1" i="0" u="none" strike="noStrike" dirty="0" err="1">
                <a:solidFill>
                  <a:srgbClr val="212121"/>
                </a:solidFill>
                <a:effectLst/>
                <a:latin typeface="Cambria" panose="02040503050406030204" pitchFamily="18" charset="0"/>
              </a:rPr>
              <a:t>downsampled</a:t>
            </a:r>
            <a:endParaRPr lang="en-US" b="1"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AE6B6C9F-80B0-F87C-57B2-6EC2455CC9F4}"/>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294392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A30E-1E93-2265-245E-A37F70B4F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9F4F6-D94A-0F66-39EF-062A5CDA1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CF529-FC74-9A82-9828-8404ECB9B4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0B5879A-9AA7-1282-86F4-600B0E096137}"/>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623608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E1F2-C1AF-9E1D-2FF0-46FA001F8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93536-2CB9-3EA3-05A7-4E4CBD8B4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BDCCE-0FEF-BDFB-9514-FD582AAE7B52}"/>
              </a:ext>
            </a:extLst>
          </p:cNvPr>
          <p:cNvSpPr>
            <a:spLocks noGrp="1"/>
          </p:cNvSpPr>
          <p:nvPr>
            <p:ph type="body" idx="1"/>
          </p:nvPr>
        </p:nvSpPr>
        <p:spPr/>
        <p:txBody>
          <a:bodyPr/>
          <a:lstStyle/>
          <a:p>
            <a:r>
              <a:rPr lang="en-US" dirty="0"/>
              <a:t>MAITs most public/converged (TRA), as expected</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61D91B0-2A03-AD49-6FA4-BF9CAE5C683B}"/>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3324724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189AB-668C-F404-9BE9-1E3E801AC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7AE22-D6C7-6B4F-CBE3-175B4315E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FF3861-A123-BC3A-9C2F-D2A3907BF790}"/>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7B24567-12BA-67EE-BA5F-1C7320DF6734}"/>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4067663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24129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52DC-03AA-22C8-88E1-C8A9F2C6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746E6-8A2D-75B3-7092-7DD18A8D71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892E1-742F-AB51-AB14-8EA0A45073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474649B-D93C-2349-CD7D-F8929652E345}"/>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076721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1/25/24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1/25/24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fontScale="90000"/>
          </a:bodyPr>
          <a:lstStyle/>
          <a:p>
            <a:r>
              <a:rPr lang="en-US" sz="4400" dirty="0"/>
              <a:t>Mining public datasets for driving forces of immune-related adverse events (</a:t>
            </a:r>
            <a:r>
              <a:rPr lang="en-US" sz="4400" dirty="0" err="1"/>
              <a:t>irAEs</a:t>
            </a:r>
            <a:r>
              <a:rPr lang="en-US" sz="4400" dirty="0"/>
              <a:t>) from immune checkpoint blockade (ICB)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437877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325757" cy="4623402"/>
          </a:xfrm>
        </p:spPr>
        <p:txBody>
          <a:bodyPr>
            <a:noAutofit/>
          </a:bodyPr>
          <a:lstStyle/>
          <a:p>
            <a:r>
              <a:rPr lang="en-US" sz="2200" dirty="0"/>
              <a:t>TCRs estimated to potentially react with 1 in ~10k encountered peptides (</a:t>
            </a:r>
            <a:r>
              <a:rPr lang="en-US" sz="2200" b="0" i="0" u="none" strike="noStrike" dirty="0">
                <a:solidFill>
                  <a:srgbClr val="212121"/>
                </a:solidFill>
                <a:effectLst/>
              </a:rPr>
              <a:t>PMID37409132</a:t>
            </a:r>
            <a:r>
              <a:rPr lang="en-US" sz="2200" dirty="0"/>
              <a:t>)</a:t>
            </a:r>
          </a:p>
          <a:p>
            <a:r>
              <a:rPr lang="en-US" sz="2200" dirty="0"/>
              <a:t>infiltration of T cells in </a:t>
            </a:r>
            <a:r>
              <a:rPr lang="en-US" sz="2200" dirty="0" err="1"/>
              <a:t>irAE</a:t>
            </a:r>
            <a:r>
              <a:rPr lang="en-US" sz="2200" dirty="0"/>
              <a:t> tissue (</a:t>
            </a:r>
            <a:r>
              <a:rPr lang="en-US" sz="2200" b="0" i="0" u="none" strike="noStrike" dirty="0">
                <a:effectLst/>
              </a:rPr>
              <a:t>PMID31021392</a:t>
            </a:r>
            <a:r>
              <a:rPr lang="en-US" sz="2200" dirty="0"/>
              <a:t>, </a:t>
            </a:r>
            <a:r>
              <a:rPr lang="en-US" sz="2200" b="0" i="0" u="none" strike="noStrike" dirty="0">
                <a:effectLst/>
              </a:rPr>
              <a:t>PMID35101349</a:t>
            </a:r>
            <a:r>
              <a:rPr lang="en-US" sz="2200" dirty="0"/>
              <a:t>)</a:t>
            </a:r>
          </a:p>
          <a:p>
            <a:r>
              <a:rPr lang="en-US" sz="2200" dirty="0"/>
              <a:t>sharing between</a:t>
            </a:r>
            <a:r>
              <a:rPr lang="en-US" sz="2200" i="0" u="none" strike="noStrike" dirty="0">
                <a:effectLst/>
              </a:rPr>
              <a:t> TCR clonotypes infi</a:t>
            </a:r>
            <a:r>
              <a:rPr lang="en-US" sz="2200" dirty="0"/>
              <a:t>ltrating primary tumor and </a:t>
            </a:r>
            <a:r>
              <a:rPr lang="en-US" sz="2200" dirty="0" err="1"/>
              <a:t>irAE</a:t>
            </a:r>
            <a:r>
              <a:rPr lang="en-US" sz="2200" dirty="0"/>
              <a:t> tissue (</a:t>
            </a:r>
            <a:r>
              <a:rPr lang="en-US" sz="2200" b="0" i="0" u="none" strike="noStrike" dirty="0">
                <a:effectLst/>
              </a:rPr>
              <a:t>PMID31021392</a:t>
            </a:r>
            <a:r>
              <a:rPr lang="en-US" sz="2200" dirty="0"/>
              <a:t>, </a:t>
            </a:r>
            <a:r>
              <a:rPr lang="en-US" sz="2200" b="0" i="0" u="none" strike="noStrike" dirty="0">
                <a:effectLst/>
              </a:rPr>
              <a:t>PMID30832716</a:t>
            </a:r>
            <a:r>
              <a:rPr lang="en-US" sz="2200" dirty="0"/>
              <a:t>, </a:t>
            </a:r>
            <a:r>
              <a:rPr lang="en-US" sz="2200" b="0" i="0" u="none" strike="noStrike" dirty="0">
                <a:effectLst/>
              </a:rPr>
              <a:t>PMID34589959</a:t>
            </a:r>
            <a:r>
              <a:rPr lang="en-US" sz="2200" dirty="0"/>
              <a:t>) and metastases and </a:t>
            </a:r>
            <a:r>
              <a:rPr lang="en-US" sz="2200" dirty="0" err="1"/>
              <a:t>irAE</a:t>
            </a:r>
            <a:r>
              <a:rPr lang="en-US" sz="2200" dirty="0"/>
              <a:t> tissue (</a:t>
            </a:r>
            <a:r>
              <a:rPr lang="en-US" sz="2200" b="0" i="0" u="none" strike="noStrike" dirty="0">
                <a:effectLst/>
              </a:rPr>
              <a:t>PMID37680638</a:t>
            </a:r>
            <a:r>
              <a:rPr lang="en-US" sz="2200" dirty="0"/>
              <a:t>)</a:t>
            </a:r>
          </a:p>
          <a:p>
            <a:r>
              <a:rPr lang="en-US" sz="2200" i="0" u="none" strike="noStrike" dirty="0">
                <a:effectLst/>
              </a:rPr>
              <a:t>more peripheral T cell clones shared with TILs in </a:t>
            </a:r>
            <a:r>
              <a:rPr lang="en-US" sz="2200" i="0" u="none" strike="noStrike" dirty="0" err="1">
                <a:effectLst/>
              </a:rPr>
              <a:t>irAE</a:t>
            </a:r>
            <a:r>
              <a:rPr lang="en-US" sz="2200" i="0" u="none" strike="noStrike" dirty="0">
                <a:effectLst/>
              </a:rPr>
              <a:t> patients (</a:t>
            </a:r>
            <a:r>
              <a:rPr lang="en-US" sz="2200" b="0" i="0" u="none" strike="noStrike" dirty="0">
                <a:effectLst/>
              </a:rPr>
              <a:t>PMID30832716</a:t>
            </a:r>
            <a:r>
              <a:rPr lang="en-US" sz="2200" i="0" u="none" strike="noStrike" dirty="0">
                <a:effectLst/>
              </a:rPr>
              <a:t>)</a:t>
            </a: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445406" y="1710052"/>
            <a:ext cx="5553554" cy="4605658"/>
          </a:xfrm>
          <a:prstGeom prst="rect">
            <a:avLst/>
          </a:prstGeom>
        </p:spPr>
      </p:pic>
      <p:sp>
        <p:nvSpPr>
          <p:cNvPr id="6" name="TextBox 5">
            <a:extLst>
              <a:ext uri="{FF2B5EF4-FFF2-40B4-BE49-F238E27FC236}">
                <a16:creationId xmlns:a16="http://schemas.microsoft.com/office/drawing/2014/main" id="{6ABD948F-1DF4-7A0A-9F71-D2A0C100135F}"/>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84050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Determine if TCR (junction) features can serve a proxy for or predispose to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datasets for T cell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613915" y="719193"/>
            <a:ext cx="5130800" cy="369332"/>
          </a:xfrm>
          <a:prstGeom prst="rect">
            <a:avLst/>
          </a:prstGeom>
          <a:noFill/>
        </p:spPr>
        <p:txBody>
          <a:bodyPr wrap="square" rtlCol="0">
            <a:spAutoFit/>
          </a:bodyPr>
          <a:lstStyle/>
          <a:p>
            <a:r>
              <a:rPr lang="en-US" dirty="0"/>
              <a:t>Pool groups B &amp; C for power</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343416" y="2599789"/>
            <a:ext cx="838691" cy="369332"/>
          </a:xfrm>
          <a:prstGeom prst="rect">
            <a:avLst/>
          </a:prstGeom>
          <a:noFill/>
        </p:spPr>
        <p:txBody>
          <a:bodyPr wrap="none" rtlCol="0">
            <a:spAutoFit/>
          </a:bodyPr>
          <a:lstStyle/>
          <a:p>
            <a:r>
              <a:rPr lang="en-US" dirty="0"/>
              <a:t>PMBCs</a:t>
            </a:r>
          </a:p>
        </p:txBody>
      </p:sp>
    </p:spTree>
    <p:extLst>
      <p:ext uri="{BB962C8B-B14F-4D97-AF65-F5344CB8AC3E}">
        <p14:creationId xmlns:p14="http://schemas.microsoft.com/office/powerpoint/2010/main" val="382178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518388" y="55594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5588229" y="6338070"/>
            <a:ext cx="1326004" cy="369332"/>
          </a:xfrm>
          <a:prstGeom prst="rect">
            <a:avLst/>
          </a:prstGeom>
          <a:noFill/>
        </p:spPr>
        <p:txBody>
          <a:bodyPr wrap="none" rtlCol="0">
            <a:spAutoFit/>
          </a:bodyPr>
          <a:lstStyle/>
          <a:p>
            <a:r>
              <a:rPr lang="en-US" dirty="0"/>
              <a:t>Colon tissue</a:t>
            </a:r>
          </a:p>
        </p:txBody>
      </p:sp>
      <p:sp>
        <p:nvSpPr>
          <p:cNvPr id="6" name="TextBox 5">
            <a:extLst>
              <a:ext uri="{FF2B5EF4-FFF2-40B4-BE49-F238E27FC236}">
                <a16:creationId xmlns:a16="http://schemas.microsoft.com/office/drawing/2014/main" id="{498569C2-58CF-2601-044F-4C82DA44B25B}"/>
              </a:ext>
            </a:extLst>
          </p:cNvPr>
          <p:cNvSpPr txBox="1"/>
          <p:nvPr/>
        </p:nvSpPr>
        <p:spPr>
          <a:xfrm>
            <a:off x="957801" y="63380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164580" cy="1325563"/>
          </a:xfrm>
        </p:spPr>
        <p:txBody>
          <a:bodyPr>
            <a:normAutofit/>
          </a:bodyPr>
          <a:lstStyle/>
          <a:p>
            <a:r>
              <a:rPr lang="en-US" dirty="0"/>
              <a:t>QC (colon tissue colitis dataset)</a:t>
            </a:r>
            <a:endParaRPr lang="en-US" dirty="0">
              <a:solidFill>
                <a:srgbClr val="FF0000"/>
              </a:solidFill>
            </a:endParaRPr>
          </a:p>
        </p:txBody>
      </p:sp>
      <p:sp>
        <p:nvSpPr>
          <p:cNvPr id="6" name="TextBox 5">
            <a:extLst>
              <a:ext uri="{FF2B5EF4-FFF2-40B4-BE49-F238E27FC236}">
                <a16:creationId xmlns:a16="http://schemas.microsoft.com/office/drawing/2014/main" id="{47FCA302-1F2A-26F9-A21A-29F0D7ADAA93}"/>
              </a:ext>
            </a:extLst>
          </p:cNvPr>
          <p:cNvSpPr txBox="1"/>
          <p:nvPr/>
        </p:nvSpPr>
        <p:spPr>
          <a:xfrm>
            <a:off x="2609384" y="6046155"/>
            <a:ext cx="10486859" cy="646331"/>
          </a:xfrm>
          <a:prstGeom prst="rect">
            <a:avLst/>
          </a:prstGeom>
          <a:noFill/>
        </p:spPr>
        <p:txBody>
          <a:bodyPr wrap="square">
            <a:spAutoFit/>
          </a:bodyPr>
          <a:lstStyle/>
          <a:p>
            <a:r>
              <a:rPr lang="en-US" dirty="0"/>
              <a:t>~129k cells remain after QC (~13k cells dropped),</a:t>
            </a:r>
          </a:p>
          <a:p>
            <a:r>
              <a:rPr lang="en-US" dirty="0"/>
              <a:t>~180k cells remain after QC (~50k cells dropped) in PBMC myocarditis-focused dataset</a:t>
            </a:r>
          </a:p>
        </p:txBody>
      </p:sp>
      <p:grpSp>
        <p:nvGrpSpPr>
          <p:cNvPr id="19" name="Group 18">
            <a:extLst>
              <a:ext uri="{FF2B5EF4-FFF2-40B4-BE49-F238E27FC236}">
                <a16:creationId xmlns:a16="http://schemas.microsoft.com/office/drawing/2014/main" id="{0A08C2C5-AF70-583F-53D2-9F318CCCE482}"/>
              </a:ext>
            </a:extLst>
          </p:cNvPr>
          <p:cNvGrpSpPr/>
          <p:nvPr/>
        </p:nvGrpSpPr>
        <p:grpSpPr>
          <a:xfrm>
            <a:off x="196243" y="2039705"/>
            <a:ext cx="5729005" cy="3637637"/>
            <a:chOff x="6096000" y="2122241"/>
            <a:chExt cx="5729005" cy="3637637"/>
          </a:xfrm>
        </p:grpSpPr>
        <p:pic>
          <p:nvPicPr>
            <p:cNvPr id="7" name="Picture 6">
              <a:extLst>
                <a:ext uri="{FF2B5EF4-FFF2-40B4-BE49-F238E27FC236}">
                  <a16:creationId xmlns:a16="http://schemas.microsoft.com/office/drawing/2014/main" id="{2C51C282-1CEC-6244-F347-686AAD391614}"/>
                </a:ext>
              </a:extLst>
            </p:cNvPr>
            <p:cNvPicPr>
              <a:picLocks noChangeAspect="1"/>
            </p:cNvPicPr>
            <p:nvPr/>
          </p:nvPicPr>
          <p:blipFill>
            <a:blip r:embed="rId3"/>
            <a:stretch>
              <a:fillRect/>
            </a:stretch>
          </p:blipFill>
          <p:spPr>
            <a:xfrm>
              <a:off x="6096000" y="2122241"/>
              <a:ext cx="5729005" cy="3403704"/>
            </a:xfrm>
            <a:prstGeom prst="rect">
              <a:avLst/>
            </a:prstGeom>
          </p:spPr>
        </p:pic>
        <p:sp>
          <p:nvSpPr>
            <p:cNvPr id="12" name="Rectangle 11">
              <a:extLst>
                <a:ext uri="{FF2B5EF4-FFF2-40B4-BE49-F238E27FC236}">
                  <a16:creationId xmlns:a16="http://schemas.microsoft.com/office/drawing/2014/main" id="{20AC06BD-242F-E0A8-C876-227012850D83}"/>
                </a:ext>
              </a:extLst>
            </p:cNvPr>
            <p:cNvSpPr/>
            <p:nvPr/>
          </p:nvSpPr>
          <p:spPr>
            <a:xfrm>
              <a:off x="8366739" y="5294575"/>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81B457-218A-D2FB-3ABB-B92C0BDD9D5D}"/>
                </a:ext>
              </a:extLst>
            </p:cNvPr>
            <p:cNvSpPr txBox="1"/>
            <p:nvPr/>
          </p:nvSpPr>
          <p:spPr>
            <a:xfrm>
              <a:off x="8670152" y="5390546"/>
              <a:ext cx="1102033" cy="369332"/>
            </a:xfrm>
            <a:prstGeom prst="rect">
              <a:avLst/>
            </a:prstGeom>
            <a:noFill/>
          </p:spPr>
          <p:txBody>
            <a:bodyPr wrap="none" rtlCol="0">
              <a:spAutoFit/>
            </a:bodyPr>
            <a:lstStyle/>
            <a:p>
              <a:r>
                <a:rPr lang="en-US" dirty="0"/>
                <a:t>Patient ID</a:t>
              </a:r>
            </a:p>
          </p:txBody>
        </p:sp>
      </p:grpSp>
      <p:grpSp>
        <p:nvGrpSpPr>
          <p:cNvPr id="17" name="Group 16">
            <a:extLst>
              <a:ext uri="{FF2B5EF4-FFF2-40B4-BE49-F238E27FC236}">
                <a16:creationId xmlns:a16="http://schemas.microsoft.com/office/drawing/2014/main" id="{A9CD2D20-0C32-6439-5078-4385BED192A6}"/>
              </a:ext>
            </a:extLst>
          </p:cNvPr>
          <p:cNvGrpSpPr/>
          <p:nvPr/>
        </p:nvGrpSpPr>
        <p:grpSpPr>
          <a:xfrm>
            <a:off x="6255835" y="2039705"/>
            <a:ext cx="5729005" cy="3619690"/>
            <a:chOff x="0" y="2139329"/>
            <a:chExt cx="5729005" cy="3619690"/>
          </a:xfrm>
        </p:grpSpPr>
        <p:pic>
          <p:nvPicPr>
            <p:cNvPr id="8" name="Picture 7">
              <a:extLst>
                <a:ext uri="{FF2B5EF4-FFF2-40B4-BE49-F238E27FC236}">
                  <a16:creationId xmlns:a16="http://schemas.microsoft.com/office/drawing/2014/main" id="{B7061B4B-ADC8-0207-D60A-E08F2710F7A7}"/>
                </a:ext>
              </a:extLst>
            </p:cNvPr>
            <p:cNvPicPr>
              <a:picLocks noChangeAspect="1"/>
            </p:cNvPicPr>
            <p:nvPr/>
          </p:nvPicPr>
          <p:blipFill>
            <a:blip r:embed="rId4"/>
            <a:stretch>
              <a:fillRect/>
            </a:stretch>
          </p:blipFill>
          <p:spPr>
            <a:xfrm>
              <a:off x="0" y="2139329"/>
              <a:ext cx="5729005" cy="3390635"/>
            </a:xfrm>
            <a:prstGeom prst="rect">
              <a:avLst/>
            </a:prstGeom>
          </p:spPr>
        </p:pic>
        <p:sp>
          <p:nvSpPr>
            <p:cNvPr id="11" name="Rectangle 10">
              <a:extLst>
                <a:ext uri="{FF2B5EF4-FFF2-40B4-BE49-F238E27FC236}">
                  <a16:creationId xmlns:a16="http://schemas.microsoft.com/office/drawing/2014/main" id="{F6E02B60-958E-4577-CCE1-A20FC4B1C8C7}"/>
                </a:ext>
              </a:extLst>
            </p:cNvPr>
            <p:cNvSpPr/>
            <p:nvPr/>
          </p:nvSpPr>
          <p:spPr>
            <a:xfrm>
              <a:off x="2419815" y="5263376"/>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E4E2FE90-55CE-5667-605C-6CFE0C4A53D8}"/>
                </a:ext>
              </a:extLst>
            </p:cNvPr>
            <p:cNvSpPr txBox="1"/>
            <p:nvPr/>
          </p:nvSpPr>
          <p:spPr>
            <a:xfrm>
              <a:off x="2313485" y="5389687"/>
              <a:ext cx="1102033" cy="369332"/>
            </a:xfrm>
            <a:prstGeom prst="rect">
              <a:avLst/>
            </a:prstGeom>
            <a:noFill/>
          </p:spPr>
          <p:txBody>
            <a:bodyPr wrap="none" rtlCol="0">
              <a:spAutoFit/>
            </a:bodyPr>
            <a:lstStyle/>
            <a:p>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591-34DB-0F5A-30E2-C2CE7A1F850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1DF469B-0B8D-5D2C-5B87-1AFD460B1871}"/>
              </a:ext>
            </a:extLst>
          </p:cNvPr>
          <p:cNvPicPr>
            <a:picLocks noChangeAspect="1"/>
          </p:cNvPicPr>
          <p:nvPr/>
        </p:nvPicPr>
        <p:blipFill>
          <a:blip r:embed="rId3"/>
          <a:stretch>
            <a:fillRect/>
          </a:stretch>
        </p:blipFill>
        <p:spPr>
          <a:xfrm>
            <a:off x="0" y="2795859"/>
            <a:ext cx="5918080" cy="3543966"/>
          </a:xfrm>
          <a:prstGeom prst="rect">
            <a:avLst/>
          </a:prstGeom>
        </p:spPr>
      </p:pic>
      <p:sp>
        <p:nvSpPr>
          <p:cNvPr id="2" name="Title 1">
            <a:extLst>
              <a:ext uri="{FF2B5EF4-FFF2-40B4-BE49-F238E27FC236}">
                <a16:creationId xmlns:a16="http://schemas.microsoft.com/office/drawing/2014/main" id="{70F715DD-9F10-409B-546C-B0247D13374F}"/>
              </a:ext>
            </a:extLst>
          </p:cNvPr>
          <p:cNvSpPr>
            <a:spLocks noGrp="1"/>
          </p:cNvSpPr>
          <p:nvPr>
            <p:ph type="title"/>
          </p:nvPr>
        </p:nvSpPr>
        <p:spPr>
          <a:xfrm>
            <a:off x="838200" y="593725"/>
            <a:ext cx="10164580" cy="1325563"/>
          </a:xfrm>
        </p:spPr>
        <p:txBody>
          <a:bodyPr>
            <a:normAutofit/>
          </a:bodyPr>
          <a:lstStyle/>
          <a:p>
            <a:r>
              <a:rPr lang="en-US" dirty="0"/>
              <a:t>Data normalization, highly variable feature selection, data scaling, dimensional reduction</a:t>
            </a:r>
            <a:endParaRPr lang="en-US" dirty="0">
              <a:solidFill>
                <a:srgbClr val="FF0000"/>
              </a:solidFill>
            </a:endParaRPr>
          </a:p>
        </p:txBody>
      </p:sp>
      <p:pic>
        <p:nvPicPr>
          <p:cNvPr id="7" name="Picture 6">
            <a:extLst>
              <a:ext uri="{FF2B5EF4-FFF2-40B4-BE49-F238E27FC236}">
                <a16:creationId xmlns:a16="http://schemas.microsoft.com/office/drawing/2014/main" id="{9B9B87EB-8623-9412-77D7-555EC059C63D}"/>
              </a:ext>
            </a:extLst>
          </p:cNvPr>
          <p:cNvPicPr>
            <a:picLocks noChangeAspect="1"/>
          </p:cNvPicPr>
          <p:nvPr/>
        </p:nvPicPr>
        <p:blipFill>
          <a:blip r:embed="rId4"/>
          <a:stretch>
            <a:fillRect/>
          </a:stretch>
        </p:blipFill>
        <p:spPr>
          <a:xfrm>
            <a:off x="6096000" y="2767121"/>
            <a:ext cx="5918079" cy="3572704"/>
          </a:xfrm>
          <a:prstGeom prst="rect">
            <a:avLst/>
          </a:prstGeom>
        </p:spPr>
      </p:pic>
      <p:sp>
        <p:nvSpPr>
          <p:cNvPr id="9" name="Rectangle 8">
            <a:extLst>
              <a:ext uri="{FF2B5EF4-FFF2-40B4-BE49-F238E27FC236}">
                <a16:creationId xmlns:a16="http://schemas.microsoft.com/office/drawing/2014/main" id="{92F44E2B-50A0-2CD0-EC79-DB743A45E7B4}"/>
              </a:ext>
            </a:extLst>
          </p:cNvPr>
          <p:cNvSpPr/>
          <p:nvPr/>
        </p:nvSpPr>
        <p:spPr>
          <a:xfrm>
            <a:off x="8526984" y="2767118"/>
            <a:ext cx="1608795" cy="4503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1" name="Rectangle 10">
            <a:extLst>
              <a:ext uri="{FF2B5EF4-FFF2-40B4-BE49-F238E27FC236}">
                <a16:creationId xmlns:a16="http://schemas.microsoft.com/office/drawing/2014/main" id="{2A10D5EF-9FC5-546F-4A36-D8C8EBD7F4E2}"/>
              </a:ext>
            </a:extLst>
          </p:cNvPr>
          <p:cNvSpPr/>
          <p:nvPr/>
        </p:nvSpPr>
        <p:spPr>
          <a:xfrm>
            <a:off x="2308821" y="2767119"/>
            <a:ext cx="1608795" cy="347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5" name="TextBox 14">
            <a:extLst>
              <a:ext uri="{FF2B5EF4-FFF2-40B4-BE49-F238E27FC236}">
                <a16:creationId xmlns:a16="http://schemas.microsoft.com/office/drawing/2014/main" id="{CB2D0923-7362-229F-0C06-DDFDA26A754F}"/>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6325A86F-2690-28E4-277B-96475DB4FC47}"/>
              </a:ext>
            </a:extLst>
          </p:cNvPr>
          <p:cNvSpPr txBox="1"/>
          <p:nvPr/>
        </p:nvSpPr>
        <p:spPr>
          <a:xfrm>
            <a:off x="7971263" y="2372428"/>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388789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a:t>Clustering, reference mapping</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sp>
        <p:nvSpPr>
          <p:cNvPr id="12" name="TextBox 11">
            <a:extLst>
              <a:ext uri="{FF2B5EF4-FFF2-40B4-BE49-F238E27FC236}">
                <a16:creationId xmlns:a16="http://schemas.microsoft.com/office/drawing/2014/main" id="{43206CC4-0C6B-E94C-6072-17B2047BA25C}"/>
              </a:ext>
            </a:extLst>
          </p:cNvPr>
          <p:cNvSpPr txBox="1"/>
          <p:nvPr/>
        </p:nvSpPr>
        <p:spPr>
          <a:xfrm>
            <a:off x="7249717" y="5849271"/>
            <a:ext cx="6310889" cy="646331"/>
          </a:xfrm>
          <a:prstGeom prst="rect">
            <a:avLst/>
          </a:prstGeom>
          <a:noFill/>
        </p:spPr>
        <p:txBody>
          <a:bodyPr wrap="square" rtlCol="0">
            <a:spAutoFit/>
          </a:bodyPr>
          <a:lstStyle/>
          <a:p>
            <a:r>
              <a:rPr lang="en-US" dirty="0"/>
              <a:t>Clusters with high CD69 are CD4 </a:t>
            </a:r>
            <a:r>
              <a:rPr lang="en-US" dirty="0" err="1"/>
              <a:t>Trm</a:t>
            </a:r>
            <a:r>
              <a:rPr lang="en-US" dirty="0"/>
              <a:t>,</a:t>
            </a:r>
          </a:p>
          <a:p>
            <a:r>
              <a:rPr lang="en-US" dirty="0"/>
              <a:t>high CD49a/CD101/CD103 are CD8 </a:t>
            </a:r>
            <a:r>
              <a:rPr lang="en-US" dirty="0" err="1"/>
              <a:t>Trm</a:t>
            </a:r>
            <a:endParaRPr lang="en-US" dirty="0"/>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Tree>
    <p:extLst>
      <p:ext uri="{BB962C8B-B14F-4D97-AF65-F5344CB8AC3E}">
        <p14:creationId xmlns:p14="http://schemas.microsoft.com/office/powerpoint/2010/main" val="325724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0219-49C3-8CFD-2208-3DEBC4710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154CA-9B31-D2A8-A495-62449E4C0B3B}"/>
              </a:ext>
            </a:extLst>
          </p:cNvPr>
          <p:cNvSpPr>
            <a:spLocks noGrp="1"/>
          </p:cNvSpPr>
          <p:nvPr>
            <p:ph type="title"/>
          </p:nvPr>
        </p:nvSpPr>
        <p:spPr>
          <a:xfrm>
            <a:off x="838199" y="593725"/>
            <a:ext cx="10449393" cy="1325563"/>
          </a:xfrm>
        </p:spPr>
        <p:txBody>
          <a:bodyPr>
            <a:normAutofit/>
          </a:bodyPr>
          <a:lstStyle/>
          <a:p>
            <a:r>
              <a:rPr lang="en-US" dirty="0"/>
              <a:t>Some cell types seem more abundant in ICI colitis group</a:t>
            </a:r>
          </a:p>
        </p:txBody>
      </p:sp>
      <p:sp>
        <p:nvSpPr>
          <p:cNvPr id="3" name="TextBox 2">
            <a:extLst>
              <a:ext uri="{FF2B5EF4-FFF2-40B4-BE49-F238E27FC236}">
                <a16:creationId xmlns:a16="http://schemas.microsoft.com/office/drawing/2014/main" id="{251B7A92-4797-2F95-3447-50F8432C20AE}"/>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4" name="TextBox 3">
            <a:extLst>
              <a:ext uri="{FF2B5EF4-FFF2-40B4-BE49-F238E27FC236}">
                <a16:creationId xmlns:a16="http://schemas.microsoft.com/office/drawing/2014/main" id="{3CC557B1-D29A-E9BD-23F1-20663DBA1AB3}"/>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pic>
        <p:nvPicPr>
          <p:cNvPr id="5" name="Picture 4">
            <a:extLst>
              <a:ext uri="{FF2B5EF4-FFF2-40B4-BE49-F238E27FC236}">
                <a16:creationId xmlns:a16="http://schemas.microsoft.com/office/drawing/2014/main" id="{BEA3971A-BE10-218D-E462-9F158A07BA1B}"/>
              </a:ext>
            </a:extLst>
          </p:cNvPr>
          <p:cNvPicPr>
            <a:picLocks noChangeAspect="1"/>
          </p:cNvPicPr>
          <p:nvPr/>
        </p:nvPicPr>
        <p:blipFill>
          <a:blip r:embed="rId3"/>
          <a:stretch>
            <a:fillRect/>
          </a:stretch>
        </p:blipFill>
        <p:spPr>
          <a:xfrm>
            <a:off x="6267470" y="2890612"/>
            <a:ext cx="5913877" cy="3658511"/>
          </a:xfrm>
          <a:prstGeom prst="rect">
            <a:avLst/>
          </a:prstGeom>
        </p:spPr>
      </p:pic>
      <p:pic>
        <p:nvPicPr>
          <p:cNvPr id="8" name="Picture 7">
            <a:extLst>
              <a:ext uri="{FF2B5EF4-FFF2-40B4-BE49-F238E27FC236}">
                <a16:creationId xmlns:a16="http://schemas.microsoft.com/office/drawing/2014/main" id="{2189A730-D2CF-5074-563A-BA94FC2526EA}"/>
              </a:ext>
            </a:extLst>
          </p:cNvPr>
          <p:cNvPicPr>
            <a:picLocks noChangeAspect="1"/>
          </p:cNvPicPr>
          <p:nvPr/>
        </p:nvPicPr>
        <p:blipFill>
          <a:blip r:embed="rId4"/>
          <a:stretch>
            <a:fillRect/>
          </a:stretch>
        </p:blipFill>
        <p:spPr>
          <a:xfrm>
            <a:off x="10653" y="2874614"/>
            <a:ext cx="6085347" cy="3674510"/>
          </a:xfrm>
          <a:prstGeom prst="rect">
            <a:avLst/>
          </a:prstGeom>
        </p:spPr>
      </p:pic>
    </p:spTree>
    <p:extLst>
      <p:ext uri="{BB962C8B-B14F-4D97-AF65-F5344CB8AC3E}">
        <p14:creationId xmlns:p14="http://schemas.microsoft.com/office/powerpoint/2010/main" val="242407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CB632EF-923C-FF16-2EC9-AD0E17568F96}"/>
              </a:ext>
            </a:extLst>
          </p:cNvPr>
          <p:cNvPicPr>
            <a:picLocks noChangeAspect="1"/>
          </p:cNvPicPr>
          <p:nvPr/>
        </p:nvPicPr>
        <p:blipFill>
          <a:blip r:embed="rId3"/>
          <a:stretch>
            <a:fillRect/>
          </a:stretch>
        </p:blipFill>
        <p:spPr>
          <a:xfrm>
            <a:off x="16621" y="2453409"/>
            <a:ext cx="5915828" cy="3699499"/>
          </a:xfrm>
          <a:prstGeom prst="rect">
            <a:avLst/>
          </a:prstGeom>
        </p:spPr>
      </p:pic>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More proliferating CD4 T cells in </a:t>
            </a:r>
            <a:r>
              <a:rPr lang="en-US" sz="3600" dirty="0" err="1"/>
              <a:t>irAE</a:t>
            </a:r>
            <a:r>
              <a:rPr lang="en-US" sz="3600" dirty="0"/>
              <a:t> colitis tissue (also seen in dataset’s published paper)</a:t>
            </a:r>
            <a:endParaRPr lang="en-US" dirty="0"/>
          </a:p>
        </p:txBody>
      </p:sp>
      <p:sp>
        <p:nvSpPr>
          <p:cNvPr id="8" name="TextBox 7">
            <a:extLst>
              <a:ext uri="{FF2B5EF4-FFF2-40B4-BE49-F238E27FC236}">
                <a16:creationId xmlns:a16="http://schemas.microsoft.com/office/drawing/2014/main" id="{817DEC5C-5A32-3A82-FD78-BE68C7F36AAD}"/>
              </a:ext>
            </a:extLst>
          </p:cNvPr>
          <p:cNvSpPr txBox="1"/>
          <p:nvPr/>
        </p:nvSpPr>
        <p:spPr>
          <a:xfrm>
            <a:off x="7549376" y="5903174"/>
            <a:ext cx="1511055" cy="369332"/>
          </a:xfrm>
          <a:prstGeom prst="rect">
            <a:avLst/>
          </a:prstGeom>
          <a:noFill/>
        </p:spPr>
        <p:txBody>
          <a:bodyPr wrap="none" rtlCol="0">
            <a:spAutoFit/>
          </a:bodyPr>
          <a:lstStyle/>
          <a:p>
            <a:r>
              <a:rPr lang="en-US" dirty="0" err="1"/>
              <a:t>downsampled</a:t>
            </a:r>
            <a:endParaRPr lang="en-US" dirty="0"/>
          </a:p>
        </p:txBody>
      </p:sp>
      <p:sp>
        <p:nvSpPr>
          <p:cNvPr id="9" name="TextBox 8">
            <a:extLst>
              <a:ext uri="{FF2B5EF4-FFF2-40B4-BE49-F238E27FC236}">
                <a16:creationId xmlns:a16="http://schemas.microsoft.com/office/drawing/2014/main" id="{E19A61CE-91CE-4C2B-11D2-5D08933A313E}"/>
              </a:ext>
            </a:extLst>
          </p:cNvPr>
          <p:cNvSpPr txBox="1"/>
          <p:nvPr/>
        </p:nvSpPr>
        <p:spPr>
          <a:xfrm>
            <a:off x="1056686" y="5903174"/>
            <a:ext cx="3859967" cy="369332"/>
          </a:xfrm>
          <a:prstGeom prst="rect">
            <a:avLst/>
          </a:prstGeom>
          <a:noFill/>
        </p:spPr>
        <p:txBody>
          <a:bodyPr wrap="none" rtlCol="0">
            <a:spAutoFit/>
          </a:bodyPr>
          <a:lstStyle/>
          <a:p>
            <a:r>
              <a:rPr lang="en-US" dirty="0"/>
              <a:t>normalized by patient clonotype depth</a:t>
            </a:r>
          </a:p>
        </p:txBody>
      </p:sp>
      <p:sp>
        <p:nvSpPr>
          <p:cNvPr id="11" name="TextBox 10">
            <a:extLst>
              <a:ext uri="{FF2B5EF4-FFF2-40B4-BE49-F238E27FC236}">
                <a16:creationId xmlns:a16="http://schemas.microsoft.com/office/drawing/2014/main" id="{EA5F1F09-BDCD-8651-35DD-5415CC453B7B}"/>
              </a:ext>
            </a:extLst>
          </p:cNvPr>
          <p:cNvSpPr txBox="1"/>
          <p:nvPr/>
        </p:nvSpPr>
        <p:spPr>
          <a:xfrm>
            <a:off x="2565996" y="2671025"/>
            <a:ext cx="60095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11FF9590-465C-3BB2-95C2-B8FA92061E19}"/>
              </a:ext>
            </a:extLst>
          </p:cNvPr>
          <p:cNvSpPr txBox="1"/>
          <p:nvPr/>
        </p:nvSpPr>
        <p:spPr>
          <a:xfrm>
            <a:off x="3618492" y="6479453"/>
            <a:ext cx="3930884"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a:t>
            </a:r>
            <a:endParaRPr lang="en-US" b="0" i="0" u="none" strike="noStrike" dirty="0">
              <a:solidFill>
                <a:srgbClr val="212121"/>
              </a:solidFill>
              <a:effectLst/>
              <a:latin typeface="Cambria" panose="02040503050406030204" pitchFamily="18" charset="0"/>
            </a:endParaRPr>
          </a:p>
        </p:txBody>
      </p:sp>
      <p:pic>
        <p:nvPicPr>
          <p:cNvPr id="4" name="Picture 3">
            <a:extLst>
              <a:ext uri="{FF2B5EF4-FFF2-40B4-BE49-F238E27FC236}">
                <a16:creationId xmlns:a16="http://schemas.microsoft.com/office/drawing/2014/main" id="{99BE350A-1AB4-4EEC-1771-CFB2D36247F0}"/>
              </a:ext>
            </a:extLst>
          </p:cNvPr>
          <p:cNvPicPr>
            <a:picLocks noChangeAspect="1"/>
          </p:cNvPicPr>
          <p:nvPr/>
        </p:nvPicPr>
        <p:blipFill>
          <a:blip r:embed="rId4"/>
          <a:stretch>
            <a:fillRect/>
          </a:stretch>
        </p:blipFill>
        <p:spPr>
          <a:xfrm>
            <a:off x="5956718" y="2309063"/>
            <a:ext cx="5915828" cy="3665427"/>
          </a:xfrm>
          <a:prstGeom prst="rect">
            <a:avLst/>
          </a:prstGeom>
        </p:spPr>
      </p:pic>
      <p:sp>
        <p:nvSpPr>
          <p:cNvPr id="14" name="Rectangle 13">
            <a:extLst>
              <a:ext uri="{FF2B5EF4-FFF2-40B4-BE49-F238E27FC236}">
                <a16:creationId xmlns:a16="http://schemas.microsoft.com/office/drawing/2014/main" id="{A9BD91C2-A73B-C48C-2242-3C6A887CD4AB}"/>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413E5391-E609-088D-B287-3DAFCFC08765}"/>
              </a:ext>
            </a:extLst>
          </p:cNvPr>
          <p:cNvSpPr txBox="1"/>
          <p:nvPr/>
        </p:nvSpPr>
        <p:spPr>
          <a:xfrm>
            <a:off x="1616927" y="5189381"/>
            <a:ext cx="2394886" cy="369332"/>
          </a:xfrm>
          <a:prstGeom prst="rect">
            <a:avLst/>
          </a:prstGeom>
          <a:noFill/>
        </p:spPr>
        <p:txBody>
          <a:bodyPr wrap="none" rtlCol="0">
            <a:spAutoFit/>
          </a:bodyPr>
          <a:lstStyle/>
          <a:p>
            <a:r>
              <a:rPr lang="en-US" dirty="0"/>
              <a:t>Proliferating CD4 T cells</a:t>
            </a:r>
          </a:p>
        </p:txBody>
      </p:sp>
    </p:spTree>
    <p:extLst>
      <p:ext uri="{BB962C8B-B14F-4D97-AF65-F5344CB8AC3E}">
        <p14:creationId xmlns:p14="http://schemas.microsoft.com/office/powerpoint/2010/main" val="88491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Crossreactive</a:t>
            </a:r>
            <a:r>
              <a:rPr lang="en-US" dirty="0"/>
              <a:t> T cell hypothesis</a:t>
            </a:r>
          </a:p>
          <a:p>
            <a:r>
              <a:rPr lang="en-US" dirty="0" err="1"/>
              <a:t>scRNAseq</a:t>
            </a:r>
            <a:r>
              <a:rPr lang="en-US" dirty="0"/>
              <a:t> + </a:t>
            </a:r>
            <a:r>
              <a:rPr lang="en-US" dirty="0" err="1"/>
              <a:t>scTCRseq</a:t>
            </a:r>
            <a:r>
              <a:rPr lang="en-US" dirty="0"/>
              <a:t> dataset methods</a:t>
            </a:r>
          </a:p>
          <a:p>
            <a:r>
              <a:rPr lang="en-US" dirty="0"/>
              <a:t>Mining datasets for differences between </a:t>
            </a:r>
            <a:r>
              <a:rPr lang="en-US" dirty="0" err="1"/>
              <a:t>irAE</a:t>
            </a:r>
            <a:r>
              <a:rPr lang="en-US" dirty="0"/>
              <a:t> groups</a:t>
            </a:r>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F481-A044-28D5-EBB1-E1AB963EF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6E99F-0D61-40CB-D7BE-C03E92F237DA}"/>
              </a:ext>
            </a:extLst>
          </p:cNvPr>
          <p:cNvSpPr>
            <a:spLocks noGrp="1"/>
          </p:cNvSpPr>
          <p:nvPr>
            <p:ph type="title"/>
          </p:nvPr>
        </p:nvSpPr>
        <p:spPr>
          <a:xfrm>
            <a:off x="838200" y="593725"/>
            <a:ext cx="10515600" cy="1325563"/>
          </a:xfrm>
        </p:spPr>
        <p:txBody>
          <a:bodyPr>
            <a:normAutofit/>
          </a:bodyPr>
          <a:lstStyle/>
          <a:p>
            <a:r>
              <a:rPr lang="en-US" dirty="0"/>
              <a:t>Converged TCRs mark antigen exposed T cells </a:t>
            </a:r>
            <a:r>
              <a:rPr lang="en-US" i="0" u="none" strike="noStrike" dirty="0">
                <a:solidFill>
                  <a:srgbClr val="212121"/>
                </a:solidFill>
                <a:effectLst/>
              </a:rPr>
              <a:t>and are associated with ICB response</a:t>
            </a:r>
            <a:r>
              <a:rPr lang="en-US" dirty="0"/>
              <a:t> (</a:t>
            </a:r>
            <a:r>
              <a:rPr lang="en-US" i="0" u="none" strike="noStrike" dirty="0">
                <a:solidFill>
                  <a:srgbClr val="212121"/>
                </a:solidFill>
                <a:effectLst/>
              </a:rPr>
              <a:t>PMID36350695)</a:t>
            </a:r>
            <a:endParaRPr lang="en-US" dirty="0"/>
          </a:p>
        </p:txBody>
      </p:sp>
      <p:sp>
        <p:nvSpPr>
          <p:cNvPr id="12" name="Content Placeholder 2">
            <a:extLst>
              <a:ext uri="{FF2B5EF4-FFF2-40B4-BE49-F238E27FC236}">
                <a16:creationId xmlns:a16="http://schemas.microsoft.com/office/drawing/2014/main" id="{F78826F0-6A04-DB4E-626E-333CCFA53C31}"/>
              </a:ext>
            </a:extLst>
          </p:cNvPr>
          <p:cNvSpPr>
            <a:spLocks noGrp="1"/>
          </p:cNvSpPr>
          <p:nvPr>
            <p:ph idx="1"/>
          </p:nvPr>
        </p:nvSpPr>
        <p:spPr>
          <a:xfrm>
            <a:off x="838200" y="1919288"/>
            <a:ext cx="10515600" cy="4344987"/>
          </a:xfrm>
        </p:spPr>
        <p:txBody>
          <a:bodyPr>
            <a:normAutofit/>
          </a:bodyPr>
          <a:lstStyle/>
          <a:p>
            <a:r>
              <a:rPr lang="en-US" dirty="0"/>
              <a:t>Public CDR3 AAs</a:t>
            </a:r>
          </a:p>
          <a:p>
            <a:pPr lvl="1"/>
            <a:r>
              <a:rPr lang="en-US" dirty="0"/>
              <a:t>CDR3 AA present in &gt; 1 patient</a:t>
            </a:r>
          </a:p>
          <a:p>
            <a:pPr lvl="1"/>
            <a:r>
              <a:rPr lang="en-US" dirty="0"/>
              <a:t>Perhaps from germline recombination biases/convergent recombination or TCR convergence</a:t>
            </a:r>
          </a:p>
          <a:p>
            <a:r>
              <a:rPr lang="en-US" dirty="0"/>
              <a:t>TCR convergence</a:t>
            </a:r>
          </a:p>
          <a:p>
            <a:pPr lvl="1"/>
            <a:r>
              <a:rPr lang="en-US" dirty="0"/>
              <a:t>&gt; 1 CDR3 </a:t>
            </a:r>
            <a:r>
              <a:rPr lang="en-US" dirty="0" err="1"/>
              <a:t>nt</a:t>
            </a:r>
            <a:r>
              <a:rPr lang="en-US" dirty="0"/>
              <a:t> leading to CDR3 AA</a:t>
            </a:r>
          </a:p>
          <a:p>
            <a:pPr lvl="1"/>
            <a:r>
              <a:rPr lang="en-US" dirty="0"/>
              <a:t>Perhaps from selection due to persistent antigen exposure</a:t>
            </a:r>
          </a:p>
        </p:txBody>
      </p:sp>
    </p:spTree>
    <p:extLst>
      <p:ext uri="{BB962C8B-B14F-4D97-AF65-F5344CB8AC3E}">
        <p14:creationId xmlns:p14="http://schemas.microsoft.com/office/powerpoint/2010/main" val="3787540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E78F9-5810-9A58-BD97-FA513A9DC9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37F51-92DC-538A-9C34-CA4253DA56E4}"/>
              </a:ext>
            </a:extLst>
          </p:cNvPr>
          <p:cNvSpPr>
            <a:spLocks noGrp="1"/>
          </p:cNvSpPr>
          <p:nvPr>
            <p:ph type="title"/>
          </p:nvPr>
        </p:nvSpPr>
        <p:spPr>
          <a:xfrm>
            <a:off x="838200" y="593725"/>
            <a:ext cx="10515600" cy="1325563"/>
          </a:xfrm>
        </p:spPr>
        <p:txBody>
          <a:bodyPr>
            <a:normAutofit/>
          </a:bodyPr>
          <a:lstStyle/>
          <a:p>
            <a:r>
              <a:rPr lang="en-US" dirty="0"/>
              <a:t>No differences in convergence (nor publicity, </a:t>
            </a:r>
            <a:r>
              <a:rPr lang="en-US" dirty="0" err="1"/>
              <a:t>privicity</a:t>
            </a:r>
            <a:r>
              <a:rPr lang="en-US" dirty="0"/>
              <a:t>, not shown) between </a:t>
            </a:r>
            <a:r>
              <a:rPr lang="en-US" dirty="0" err="1"/>
              <a:t>irAE</a:t>
            </a:r>
            <a:r>
              <a:rPr lang="en-US" dirty="0"/>
              <a:t> groups by chain, cell type</a:t>
            </a:r>
          </a:p>
        </p:txBody>
      </p:sp>
      <p:pic>
        <p:nvPicPr>
          <p:cNvPr id="4" name="Picture 3">
            <a:extLst>
              <a:ext uri="{FF2B5EF4-FFF2-40B4-BE49-F238E27FC236}">
                <a16:creationId xmlns:a16="http://schemas.microsoft.com/office/drawing/2014/main" id="{F92679EE-A6C7-1B58-CA58-659B87486983}"/>
              </a:ext>
            </a:extLst>
          </p:cNvPr>
          <p:cNvPicPr>
            <a:picLocks noChangeAspect="1"/>
          </p:cNvPicPr>
          <p:nvPr/>
        </p:nvPicPr>
        <p:blipFill>
          <a:blip r:embed="rId3"/>
          <a:stretch>
            <a:fillRect/>
          </a:stretch>
        </p:blipFill>
        <p:spPr>
          <a:xfrm>
            <a:off x="-1" y="2615610"/>
            <a:ext cx="5954751" cy="3736821"/>
          </a:xfrm>
          <a:prstGeom prst="rect">
            <a:avLst/>
          </a:prstGeom>
        </p:spPr>
      </p:pic>
      <p:pic>
        <p:nvPicPr>
          <p:cNvPr id="8" name="Picture 7">
            <a:extLst>
              <a:ext uri="{FF2B5EF4-FFF2-40B4-BE49-F238E27FC236}">
                <a16:creationId xmlns:a16="http://schemas.microsoft.com/office/drawing/2014/main" id="{D4D09239-FB24-E422-3A97-FD88D354B345}"/>
              </a:ext>
            </a:extLst>
          </p:cNvPr>
          <p:cNvPicPr>
            <a:picLocks noChangeAspect="1"/>
          </p:cNvPicPr>
          <p:nvPr/>
        </p:nvPicPr>
        <p:blipFill>
          <a:blip r:embed="rId4"/>
          <a:stretch>
            <a:fillRect/>
          </a:stretch>
        </p:blipFill>
        <p:spPr>
          <a:xfrm>
            <a:off x="5939886" y="2615610"/>
            <a:ext cx="6280667" cy="3736821"/>
          </a:xfrm>
          <a:prstGeom prst="rect">
            <a:avLst/>
          </a:prstGeom>
        </p:spPr>
      </p:pic>
      <p:sp>
        <p:nvSpPr>
          <p:cNvPr id="3" name="TextBox 2">
            <a:extLst>
              <a:ext uri="{FF2B5EF4-FFF2-40B4-BE49-F238E27FC236}">
                <a16:creationId xmlns:a16="http://schemas.microsoft.com/office/drawing/2014/main" id="{06871DC9-0F2D-64B7-614E-3966E99402CF}"/>
              </a:ext>
            </a:extLst>
          </p:cNvPr>
          <p:cNvSpPr txBox="1"/>
          <p:nvPr/>
        </p:nvSpPr>
        <p:spPr>
          <a:xfrm>
            <a:off x="1217341"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5CB223A5-E9AC-DC6D-82D1-86A72C2ED79F}"/>
              </a:ext>
            </a:extLst>
          </p:cNvPr>
          <p:cNvSpPr txBox="1"/>
          <p:nvPr/>
        </p:nvSpPr>
        <p:spPr>
          <a:xfrm>
            <a:off x="7495476" y="2158381"/>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513534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C4FB8-AC52-EF31-D761-247D904001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D6716-8BBD-41D2-7BD2-8E6FD8FFFAC0}"/>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Colon tissue colitis dataset upset plots (TRA): most CDR3 AA linkages are within cell types</a:t>
            </a:r>
          </a:p>
        </p:txBody>
      </p:sp>
      <p:sp>
        <p:nvSpPr>
          <p:cNvPr id="3" name="TextBox 2">
            <a:extLst>
              <a:ext uri="{FF2B5EF4-FFF2-40B4-BE49-F238E27FC236}">
                <a16:creationId xmlns:a16="http://schemas.microsoft.com/office/drawing/2014/main" id="{43686032-11CD-E986-3866-8FC2594F0564}"/>
              </a:ext>
            </a:extLst>
          </p:cNvPr>
          <p:cNvSpPr txBox="1"/>
          <p:nvPr/>
        </p:nvSpPr>
        <p:spPr>
          <a:xfrm>
            <a:off x="1314560" y="2135480"/>
            <a:ext cx="2447273" cy="369332"/>
          </a:xfrm>
          <a:prstGeom prst="rect">
            <a:avLst/>
          </a:prstGeom>
          <a:noFill/>
        </p:spPr>
        <p:txBody>
          <a:bodyPr wrap="none" rtlCol="0">
            <a:spAutoFit/>
          </a:bodyPr>
          <a:lstStyle/>
          <a:p>
            <a:r>
              <a:rPr lang="en-US" dirty="0"/>
              <a:t>Within </a:t>
            </a:r>
            <a:r>
              <a:rPr lang="en-US" dirty="0" err="1"/>
              <a:t>irAE</a:t>
            </a:r>
            <a:r>
              <a:rPr lang="en-US" dirty="0"/>
              <a:t> colitis group</a:t>
            </a:r>
          </a:p>
        </p:txBody>
      </p:sp>
      <p:sp>
        <p:nvSpPr>
          <p:cNvPr id="4" name="TextBox 3">
            <a:extLst>
              <a:ext uri="{FF2B5EF4-FFF2-40B4-BE49-F238E27FC236}">
                <a16:creationId xmlns:a16="http://schemas.microsoft.com/office/drawing/2014/main" id="{205F8EFD-B7D7-A6BE-33E8-CF41A6AB5E04}"/>
              </a:ext>
            </a:extLst>
          </p:cNvPr>
          <p:cNvSpPr txBox="1"/>
          <p:nvPr/>
        </p:nvSpPr>
        <p:spPr>
          <a:xfrm>
            <a:off x="7138357" y="2135480"/>
            <a:ext cx="2743828" cy="369332"/>
          </a:xfrm>
          <a:prstGeom prst="rect">
            <a:avLst/>
          </a:prstGeom>
          <a:noFill/>
        </p:spPr>
        <p:txBody>
          <a:bodyPr wrap="none" rtlCol="0">
            <a:spAutoFit/>
          </a:bodyPr>
          <a:lstStyle/>
          <a:p>
            <a:r>
              <a:rPr lang="en-US" dirty="0"/>
              <a:t>Within no </a:t>
            </a:r>
            <a:r>
              <a:rPr lang="en-US" dirty="0" err="1"/>
              <a:t>irAE</a:t>
            </a:r>
            <a:r>
              <a:rPr lang="en-US" dirty="0"/>
              <a:t> colitis group</a:t>
            </a:r>
          </a:p>
        </p:txBody>
      </p:sp>
      <p:pic>
        <p:nvPicPr>
          <p:cNvPr id="5" name="Picture 4">
            <a:extLst>
              <a:ext uri="{FF2B5EF4-FFF2-40B4-BE49-F238E27FC236}">
                <a16:creationId xmlns:a16="http://schemas.microsoft.com/office/drawing/2014/main" id="{ACB87164-2A04-FC94-27ED-BEEBE13F8FCE}"/>
              </a:ext>
            </a:extLst>
          </p:cNvPr>
          <p:cNvPicPr>
            <a:picLocks noChangeAspect="1"/>
          </p:cNvPicPr>
          <p:nvPr/>
        </p:nvPicPr>
        <p:blipFill>
          <a:blip r:embed="rId3"/>
          <a:stretch>
            <a:fillRect/>
          </a:stretch>
        </p:blipFill>
        <p:spPr>
          <a:xfrm>
            <a:off x="11151" y="2721004"/>
            <a:ext cx="6033866" cy="3716448"/>
          </a:xfrm>
          <a:prstGeom prst="rect">
            <a:avLst/>
          </a:prstGeom>
        </p:spPr>
      </p:pic>
      <p:pic>
        <p:nvPicPr>
          <p:cNvPr id="6" name="Picture 5">
            <a:extLst>
              <a:ext uri="{FF2B5EF4-FFF2-40B4-BE49-F238E27FC236}">
                <a16:creationId xmlns:a16="http://schemas.microsoft.com/office/drawing/2014/main" id="{69FDB94A-FEC5-991F-2BF4-1FA86F2FC0EF}"/>
              </a:ext>
            </a:extLst>
          </p:cNvPr>
          <p:cNvPicPr>
            <a:picLocks noChangeAspect="1"/>
          </p:cNvPicPr>
          <p:nvPr/>
        </p:nvPicPr>
        <p:blipFill>
          <a:blip r:embed="rId4"/>
          <a:stretch>
            <a:fillRect/>
          </a:stretch>
        </p:blipFill>
        <p:spPr>
          <a:xfrm>
            <a:off x="6114820" y="2721004"/>
            <a:ext cx="6061863" cy="3716448"/>
          </a:xfrm>
          <a:prstGeom prst="rect">
            <a:avLst/>
          </a:prstGeom>
        </p:spPr>
      </p:pic>
    </p:spTree>
    <p:extLst>
      <p:ext uri="{BB962C8B-B14F-4D97-AF65-F5344CB8AC3E}">
        <p14:creationId xmlns:p14="http://schemas.microsoft.com/office/powerpoint/2010/main" val="510726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3E44E-E430-A9D2-BF76-5F317311E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75AF3-6960-F734-18A4-0974098D27EF}"/>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Colon tissue colitis dataset upset plots (TRB) : most CDR3 AA linkages are within cell types</a:t>
            </a:r>
          </a:p>
        </p:txBody>
      </p:sp>
      <p:sp>
        <p:nvSpPr>
          <p:cNvPr id="3" name="TextBox 2">
            <a:extLst>
              <a:ext uri="{FF2B5EF4-FFF2-40B4-BE49-F238E27FC236}">
                <a16:creationId xmlns:a16="http://schemas.microsoft.com/office/drawing/2014/main" id="{243B36C0-2DEA-F035-D972-E37A1D64D6FF}"/>
              </a:ext>
            </a:extLst>
          </p:cNvPr>
          <p:cNvSpPr txBox="1"/>
          <p:nvPr/>
        </p:nvSpPr>
        <p:spPr>
          <a:xfrm>
            <a:off x="1314560" y="2135480"/>
            <a:ext cx="2447273" cy="369332"/>
          </a:xfrm>
          <a:prstGeom prst="rect">
            <a:avLst/>
          </a:prstGeom>
          <a:noFill/>
        </p:spPr>
        <p:txBody>
          <a:bodyPr wrap="none" rtlCol="0">
            <a:spAutoFit/>
          </a:bodyPr>
          <a:lstStyle/>
          <a:p>
            <a:r>
              <a:rPr lang="en-US" dirty="0"/>
              <a:t>Within </a:t>
            </a:r>
            <a:r>
              <a:rPr lang="en-US" dirty="0" err="1"/>
              <a:t>irAE</a:t>
            </a:r>
            <a:r>
              <a:rPr lang="en-US" dirty="0"/>
              <a:t> colitis group</a:t>
            </a:r>
          </a:p>
        </p:txBody>
      </p:sp>
      <p:sp>
        <p:nvSpPr>
          <p:cNvPr id="4" name="TextBox 3">
            <a:extLst>
              <a:ext uri="{FF2B5EF4-FFF2-40B4-BE49-F238E27FC236}">
                <a16:creationId xmlns:a16="http://schemas.microsoft.com/office/drawing/2014/main" id="{39EA0540-0C6B-424D-AA7A-A561C3506635}"/>
              </a:ext>
            </a:extLst>
          </p:cNvPr>
          <p:cNvSpPr txBox="1"/>
          <p:nvPr/>
        </p:nvSpPr>
        <p:spPr>
          <a:xfrm>
            <a:off x="7138357" y="2135480"/>
            <a:ext cx="2743828" cy="369332"/>
          </a:xfrm>
          <a:prstGeom prst="rect">
            <a:avLst/>
          </a:prstGeom>
          <a:noFill/>
        </p:spPr>
        <p:txBody>
          <a:bodyPr wrap="none" rtlCol="0">
            <a:spAutoFit/>
          </a:bodyPr>
          <a:lstStyle/>
          <a:p>
            <a:r>
              <a:rPr lang="en-US" dirty="0"/>
              <a:t>Within no </a:t>
            </a:r>
            <a:r>
              <a:rPr lang="en-US" dirty="0" err="1"/>
              <a:t>irAE</a:t>
            </a:r>
            <a:r>
              <a:rPr lang="en-US" dirty="0"/>
              <a:t> colitis group</a:t>
            </a:r>
          </a:p>
        </p:txBody>
      </p:sp>
      <p:pic>
        <p:nvPicPr>
          <p:cNvPr id="9" name="Picture 8">
            <a:extLst>
              <a:ext uri="{FF2B5EF4-FFF2-40B4-BE49-F238E27FC236}">
                <a16:creationId xmlns:a16="http://schemas.microsoft.com/office/drawing/2014/main" id="{2E06A653-147A-20CE-D3DF-BE5C097F6C15}"/>
              </a:ext>
            </a:extLst>
          </p:cNvPr>
          <p:cNvPicPr>
            <a:picLocks noChangeAspect="1"/>
          </p:cNvPicPr>
          <p:nvPr/>
        </p:nvPicPr>
        <p:blipFill>
          <a:blip r:embed="rId3"/>
          <a:stretch>
            <a:fillRect/>
          </a:stretch>
        </p:blipFill>
        <p:spPr>
          <a:xfrm>
            <a:off x="6037862" y="2634948"/>
            <a:ext cx="6097396" cy="3732397"/>
          </a:xfrm>
          <a:prstGeom prst="rect">
            <a:avLst/>
          </a:prstGeom>
        </p:spPr>
      </p:pic>
      <p:pic>
        <p:nvPicPr>
          <p:cNvPr id="10" name="Picture 9">
            <a:extLst>
              <a:ext uri="{FF2B5EF4-FFF2-40B4-BE49-F238E27FC236}">
                <a16:creationId xmlns:a16="http://schemas.microsoft.com/office/drawing/2014/main" id="{A04062CE-FEA7-36BF-740D-6032AFF136B9}"/>
              </a:ext>
            </a:extLst>
          </p:cNvPr>
          <p:cNvPicPr>
            <a:picLocks noChangeAspect="1"/>
          </p:cNvPicPr>
          <p:nvPr/>
        </p:nvPicPr>
        <p:blipFill>
          <a:blip r:embed="rId4"/>
          <a:stretch>
            <a:fillRect/>
          </a:stretch>
        </p:blipFill>
        <p:spPr>
          <a:xfrm>
            <a:off x="-8412" y="2634948"/>
            <a:ext cx="6097396" cy="3727141"/>
          </a:xfrm>
          <a:prstGeom prst="rect">
            <a:avLst/>
          </a:prstGeom>
        </p:spPr>
      </p:pic>
    </p:spTree>
    <p:extLst>
      <p:ext uri="{BB962C8B-B14F-4D97-AF65-F5344CB8AC3E}">
        <p14:creationId xmlns:p14="http://schemas.microsoft.com/office/powerpoint/2010/main" val="137098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PBMC myocarditis-focused dataset upset plots (TRA) : most CDR3 AA linkages are within cell types</a:t>
            </a:r>
          </a:p>
        </p:txBody>
      </p:sp>
      <p:pic>
        <p:nvPicPr>
          <p:cNvPr id="6" name="Picture 5">
            <a:extLst>
              <a:ext uri="{FF2B5EF4-FFF2-40B4-BE49-F238E27FC236}">
                <a16:creationId xmlns:a16="http://schemas.microsoft.com/office/drawing/2014/main" id="{E042D6EA-4782-3007-D6D7-E7816D07200A}"/>
              </a:ext>
            </a:extLst>
          </p:cNvPr>
          <p:cNvPicPr>
            <a:picLocks noChangeAspect="1"/>
          </p:cNvPicPr>
          <p:nvPr/>
        </p:nvPicPr>
        <p:blipFill>
          <a:blip r:embed="rId3"/>
          <a:stretch>
            <a:fillRect/>
          </a:stretch>
        </p:blipFill>
        <p:spPr>
          <a:xfrm>
            <a:off x="6043193" y="2467362"/>
            <a:ext cx="6142198" cy="3755017"/>
          </a:xfrm>
          <a:prstGeom prst="rect">
            <a:avLst/>
          </a:prstGeom>
        </p:spPr>
      </p:pic>
      <p:pic>
        <p:nvPicPr>
          <p:cNvPr id="7" name="Picture 6">
            <a:extLst>
              <a:ext uri="{FF2B5EF4-FFF2-40B4-BE49-F238E27FC236}">
                <a16:creationId xmlns:a16="http://schemas.microsoft.com/office/drawing/2014/main" id="{1E394172-58F2-44E6-F71C-D8ABBE9F34B4}"/>
              </a:ext>
            </a:extLst>
          </p:cNvPr>
          <p:cNvPicPr>
            <a:picLocks noChangeAspect="1"/>
          </p:cNvPicPr>
          <p:nvPr/>
        </p:nvPicPr>
        <p:blipFill>
          <a:blip r:embed="rId4"/>
          <a:stretch>
            <a:fillRect/>
          </a:stretch>
        </p:blipFill>
        <p:spPr>
          <a:xfrm>
            <a:off x="-25787" y="2467362"/>
            <a:ext cx="6077085" cy="3755017"/>
          </a:xfrm>
          <a:prstGeom prst="rect">
            <a:avLst/>
          </a:prstGeom>
        </p:spPr>
      </p:pic>
      <p:sp>
        <p:nvSpPr>
          <p:cNvPr id="8" name="TextBox 7">
            <a:extLst>
              <a:ext uri="{FF2B5EF4-FFF2-40B4-BE49-F238E27FC236}">
                <a16:creationId xmlns:a16="http://schemas.microsoft.com/office/drawing/2014/main" id="{E09D05AC-39BA-DE82-E63A-5EFC2D909BDB}"/>
              </a:ext>
            </a:extLst>
          </p:cNvPr>
          <p:cNvSpPr txBox="1"/>
          <p:nvPr/>
        </p:nvSpPr>
        <p:spPr>
          <a:xfrm>
            <a:off x="2018334" y="1919288"/>
            <a:ext cx="1851276" cy="369332"/>
          </a:xfrm>
          <a:prstGeom prst="rect">
            <a:avLst/>
          </a:prstGeom>
          <a:noFill/>
        </p:spPr>
        <p:txBody>
          <a:bodyPr wrap="none" rtlCol="0">
            <a:spAutoFit/>
          </a:bodyPr>
          <a:lstStyle/>
          <a:p>
            <a:r>
              <a:rPr lang="en-US" dirty="0"/>
              <a:t>Within </a:t>
            </a:r>
            <a:r>
              <a:rPr lang="en-US" dirty="0" err="1"/>
              <a:t>irAE</a:t>
            </a:r>
            <a:r>
              <a:rPr lang="en-US" dirty="0"/>
              <a:t> group</a:t>
            </a:r>
          </a:p>
        </p:txBody>
      </p:sp>
      <p:sp>
        <p:nvSpPr>
          <p:cNvPr id="9" name="TextBox 8">
            <a:extLst>
              <a:ext uri="{FF2B5EF4-FFF2-40B4-BE49-F238E27FC236}">
                <a16:creationId xmlns:a16="http://schemas.microsoft.com/office/drawing/2014/main" id="{A9F36D19-4B51-0E91-F88A-94DB64337125}"/>
              </a:ext>
            </a:extLst>
          </p:cNvPr>
          <p:cNvSpPr txBox="1"/>
          <p:nvPr/>
        </p:nvSpPr>
        <p:spPr>
          <a:xfrm>
            <a:off x="7842131" y="1919288"/>
            <a:ext cx="2147832" cy="369332"/>
          </a:xfrm>
          <a:prstGeom prst="rect">
            <a:avLst/>
          </a:prstGeom>
          <a:noFill/>
        </p:spPr>
        <p:txBody>
          <a:bodyPr wrap="none" rtlCol="0">
            <a:spAutoFit/>
          </a:bodyPr>
          <a:lstStyle/>
          <a:p>
            <a:r>
              <a:rPr lang="en-US" dirty="0"/>
              <a:t>Within no </a:t>
            </a:r>
            <a:r>
              <a:rPr lang="en-US" dirty="0" err="1"/>
              <a:t>irAE</a:t>
            </a:r>
            <a:r>
              <a:rPr lang="en-US" dirty="0"/>
              <a:t> group</a:t>
            </a:r>
          </a:p>
        </p:txBody>
      </p:sp>
    </p:spTree>
    <p:extLst>
      <p:ext uri="{BB962C8B-B14F-4D97-AF65-F5344CB8AC3E}">
        <p14:creationId xmlns:p14="http://schemas.microsoft.com/office/powerpoint/2010/main" val="3586049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130CC-93C0-8C7D-A3D7-93CFE09832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46013-E9B2-713F-B744-D23D42E4AE0B}"/>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PBMC myocarditis-focused dataset upset plots (TRB) : most CDR3 AA linkages are within cell types</a:t>
            </a:r>
          </a:p>
        </p:txBody>
      </p:sp>
      <p:pic>
        <p:nvPicPr>
          <p:cNvPr id="7" name="Picture 6">
            <a:extLst>
              <a:ext uri="{FF2B5EF4-FFF2-40B4-BE49-F238E27FC236}">
                <a16:creationId xmlns:a16="http://schemas.microsoft.com/office/drawing/2014/main" id="{69A60AA2-DEF0-4E3A-CFC4-B5D188FDA1DA}"/>
              </a:ext>
            </a:extLst>
          </p:cNvPr>
          <p:cNvPicPr>
            <a:picLocks noChangeAspect="1"/>
          </p:cNvPicPr>
          <p:nvPr/>
        </p:nvPicPr>
        <p:blipFill>
          <a:blip r:embed="rId3"/>
          <a:stretch>
            <a:fillRect/>
          </a:stretch>
        </p:blipFill>
        <p:spPr>
          <a:xfrm>
            <a:off x="6154387" y="2422934"/>
            <a:ext cx="6056722" cy="3743688"/>
          </a:xfrm>
          <a:prstGeom prst="rect">
            <a:avLst/>
          </a:prstGeom>
        </p:spPr>
      </p:pic>
      <p:pic>
        <p:nvPicPr>
          <p:cNvPr id="8" name="Picture 7">
            <a:extLst>
              <a:ext uri="{FF2B5EF4-FFF2-40B4-BE49-F238E27FC236}">
                <a16:creationId xmlns:a16="http://schemas.microsoft.com/office/drawing/2014/main" id="{3E94793B-26DF-BCEB-1B93-B359DF72F1F9}"/>
              </a:ext>
            </a:extLst>
          </p:cNvPr>
          <p:cNvPicPr>
            <a:picLocks noChangeAspect="1"/>
          </p:cNvPicPr>
          <p:nvPr/>
        </p:nvPicPr>
        <p:blipFill>
          <a:blip r:embed="rId4"/>
          <a:stretch>
            <a:fillRect/>
          </a:stretch>
        </p:blipFill>
        <p:spPr>
          <a:xfrm>
            <a:off x="9277" y="2422933"/>
            <a:ext cx="6154127" cy="3743687"/>
          </a:xfrm>
          <a:prstGeom prst="rect">
            <a:avLst/>
          </a:prstGeom>
        </p:spPr>
      </p:pic>
      <p:sp>
        <p:nvSpPr>
          <p:cNvPr id="9" name="TextBox 8">
            <a:extLst>
              <a:ext uri="{FF2B5EF4-FFF2-40B4-BE49-F238E27FC236}">
                <a16:creationId xmlns:a16="http://schemas.microsoft.com/office/drawing/2014/main" id="{484E703B-5CD8-B9DB-C36A-5F99D805078D}"/>
              </a:ext>
            </a:extLst>
          </p:cNvPr>
          <p:cNvSpPr txBox="1"/>
          <p:nvPr/>
        </p:nvSpPr>
        <p:spPr>
          <a:xfrm>
            <a:off x="2018334" y="1919288"/>
            <a:ext cx="1851276" cy="369332"/>
          </a:xfrm>
          <a:prstGeom prst="rect">
            <a:avLst/>
          </a:prstGeom>
          <a:noFill/>
        </p:spPr>
        <p:txBody>
          <a:bodyPr wrap="none" rtlCol="0">
            <a:spAutoFit/>
          </a:bodyPr>
          <a:lstStyle/>
          <a:p>
            <a:r>
              <a:rPr lang="en-US" dirty="0"/>
              <a:t>Within </a:t>
            </a:r>
            <a:r>
              <a:rPr lang="en-US" dirty="0" err="1"/>
              <a:t>irAE</a:t>
            </a:r>
            <a:r>
              <a:rPr lang="en-US" dirty="0"/>
              <a:t> group</a:t>
            </a:r>
          </a:p>
        </p:txBody>
      </p:sp>
      <p:sp>
        <p:nvSpPr>
          <p:cNvPr id="10" name="TextBox 9">
            <a:extLst>
              <a:ext uri="{FF2B5EF4-FFF2-40B4-BE49-F238E27FC236}">
                <a16:creationId xmlns:a16="http://schemas.microsoft.com/office/drawing/2014/main" id="{A0E90D0B-AB2E-D545-7CF1-77C4B4574FC6}"/>
              </a:ext>
            </a:extLst>
          </p:cNvPr>
          <p:cNvSpPr txBox="1"/>
          <p:nvPr/>
        </p:nvSpPr>
        <p:spPr>
          <a:xfrm>
            <a:off x="7842131" y="1919288"/>
            <a:ext cx="2147832" cy="369332"/>
          </a:xfrm>
          <a:prstGeom prst="rect">
            <a:avLst/>
          </a:prstGeom>
          <a:noFill/>
        </p:spPr>
        <p:txBody>
          <a:bodyPr wrap="none" rtlCol="0">
            <a:spAutoFit/>
          </a:bodyPr>
          <a:lstStyle/>
          <a:p>
            <a:r>
              <a:rPr lang="en-US" dirty="0"/>
              <a:t>Within no </a:t>
            </a:r>
            <a:r>
              <a:rPr lang="en-US" dirty="0" err="1"/>
              <a:t>irAE</a:t>
            </a:r>
            <a:r>
              <a:rPr lang="en-US" dirty="0"/>
              <a:t> group</a:t>
            </a:r>
          </a:p>
        </p:txBody>
      </p:sp>
    </p:spTree>
    <p:extLst>
      <p:ext uri="{BB962C8B-B14F-4D97-AF65-F5344CB8AC3E}">
        <p14:creationId xmlns:p14="http://schemas.microsoft.com/office/powerpoint/2010/main" val="3054606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0127-6EC6-7C2E-5287-D8072E46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396AF-2C31-235A-6BAF-14824603DECB}"/>
              </a:ext>
            </a:extLst>
          </p:cNvPr>
          <p:cNvSpPr>
            <a:spLocks noGrp="1"/>
          </p:cNvSpPr>
          <p:nvPr>
            <p:ph type="title"/>
          </p:nvPr>
        </p:nvSpPr>
        <p:spPr>
          <a:xfrm>
            <a:off x="838200" y="593725"/>
            <a:ext cx="10515600" cy="1325563"/>
          </a:xfrm>
        </p:spPr>
        <p:txBody>
          <a:bodyPr>
            <a:normAutofit/>
          </a:bodyPr>
          <a:lstStyle/>
          <a:p>
            <a:r>
              <a:rPr lang="en-US" dirty="0"/>
              <a:t>No differences in TCR repertoire diversity between </a:t>
            </a:r>
            <a:r>
              <a:rPr lang="en-US" dirty="0" err="1"/>
              <a:t>irAE</a:t>
            </a:r>
            <a:r>
              <a:rPr lang="en-US" dirty="0"/>
              <a:t> groups</a:t>
            </a:r>
            <a:endParaRPr lang="en-US" dirty="0">
              <a:solidFill>
                <a:srgbClr val="FF0000"/>
              </a:solidFill>
            </a:endParaRPr>
          </a:p>
        </p:txBody>
      </p:sp>
      <p:pic>
        <p:nvPicPr>
          <p:cNvPr id="3" name="Picture 2">
            <a:extLst>
              <a:ext uri="{FF2B5EF4-FFF2-40B4-BE49-F238E27FC236}">
                <a16:creationId xmlns:a16="http://schemas.microsoft.com/office/drawing/2014/main" id="{AF6D36D7-F845-A4C7-798D-977BE934A5E8}"/>
              </a:ext>
            </a:extLst>
          </p:cNvPr>
          <p:cNvPicPr>
            <a:picLocks noChangeAspect="1"/>
          </p:cNvPicPr>
          <p:nvPr/>
        </p:nvPicPr>
        <p:blipFill>
          <a:blip r:embed="rId3"/>
          <a:stretch>
            <a:fillRect/>
          </a:stretch>
        </p:blipFill>
        <p:spPr>
          <a:xfrm>
            <a:off x="2956" y="2740105"/>
            <a:ext cx="6093043" cy="3893778"/>
          </a:xfrm>
          <a:prstGeom prst="rect">
            <a:avLst/>
          </a:prstGeom>
        </p:spPr>
      </p:pic>
      <p:sp>
        <p:nvSpPr>
          <p:cNvPr id="4" name="TextBox 3">
            <a:extLst>
              <a:ext uri="{FF2B5EF4-FFF2-40B4-BE49-F238E27FC236}">
                <a16:creationId xmlns:a16="http://schemas.microsoft.com/office/drawing/2014/main" id="{5C1EEB2B-71C4-643F-4DC1-217E4BC40371}"/>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FF5B5E1-BE03-7380-7D14-68F5757B9A16}"/>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6" name="Picture 5">
            <a:extLst>
              <a:ext uri="{FF2B5EF4-FFF2-40B4-BE49-F238E27FC236}">
                <a16:creationId xmlns:a16="http://schemas.microsoft.com/office/drawing/2014/main" id="{4352D0F6-4BF6-EA06-31F5-5D1F0BB5BE59}"/>
              </a:ext>
            </a:extLst>
          </p:cNvPr>
          <p:cNvPicPr>
            <a:picLocks noChangeAspect="1"/>
          </p:cNvPicPr>
          <p:nvPr/>
        </p:nvPicPr>
        <p:blipFill>
          <a:blip r:embed="rId4"/>
          <a:stretch>
            <a:fillRect/>
          </a:stretch>
        </p:blipFill>
        <p:spPr>
          <a:xfrm>
            <a:off x="6059706" y="2740105"/>
            <a:ext cx="6150912" cy="3893778"/>
          </a:xfrm>
          <a:prstGeom prst="rect">
            <a:avLst/>
          </a:prstGeom>
        </p:spPr>
      </p:pic>
    </p:spTree>
    <p:extLst>
      <p:ext uri="{BB962C8B-B14F-4D97-AF65-F5344CB8AC3E}">
        <p14:creationId xmlns:p14="http://schemas.microsoft.com/office/powerpoint/2010/main" val="2075010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B1E-BC4B-8310-B0CF-DB4A29425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33B31-E0DA-B059-9D8C-7A70A219436E}"/>
              </a:ext>
            </a:extLst>
          </p:cNvPr>
          <p:cNvSpPr>
            <a:spLocks noGrp="1"/>
          </p:cNvSpPr>
          <p:nvPr>
            <p:ph type="title"/>
          </p:nvPr>
        </p:nvSpPr>
        <p:spPr>
          <a:xfrm>
            <a:off x="838199" y="593725"/>
            <a:ext cx="9999689" cy="1325563"/>
          </a:xfrm>
        </p:spPr>
        <p:txBody>
          <a:bodyPr>
            <a:normAutofit/>
          </a:bodyPr>
          <a:lstStyle/>
          <a:p>
            <a:r>
              <a:rPr lang="en-US" dirty="0"/>
              <a:t>Antigen exposure induces T cell expansion</a:t>
            </a:r>
          </a:p>
        </p:txBody>
      </p:sp>
      <p:pic>
        <p:nvPicPr>
          <p:cNvPr id="4" name="Picture 3">
            <a:extLst>
              <a:ext uri="{FF2B5EF4-FFF2-40B4-BE49-F238E27FC236}">
                <a16:creationId xmlns:a16="http://schemas.microsoft.com/office/drawing/2014/main" id="{04AD26A7-AA6C-0691-5916-B3C7D9FB556F}"/>
              </a:ext>
            </a:extLst>
          </p:cNvPr>
          <p:cNvPicPr>
            <a:picLocks noChangeAspect="1"/>
          </p:cNvPicPr>
          <p:nvPr/>
        </p:nvPicPr>
        <p:blipFill>
          <a:blip r:embed="rId3"/>
          <a:stretch>
            <a:fillRect/>
          </a:stretch>
        </p:blipFill>
        <p:spPr>
          <a:xfrm>
            <a:off x="171406" y="2848215"/>
            <a:ext cx="6027738" cy="3712737"/>
          </a:xfrm>
          <a:prstGeom prst="rect">
            <a:avLst/>
          </a:prstGeom>
        </p:spPr>
      </p:pic>
      <p:sp>
        <p:nvSpPr>
          <p:cNvPr id="5" name="TextBox 4">
            <a:extLst>
              <a:ext uri="{FF2B5EF4-FFF2-40B4-BE49-F238E27FC236}">
                <a16:creationId xmlns:a16="http://schemas.microsoft.com/office/drawing/2014/main" id="{F924558E-A7CA-F825-D1AA-C0E9E79BF888}"/>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6" name="TextBox 5">
            <a:extLst>
              <a:ext uri="{FF2B5EF4-FFF2-40B4-BE49-F238E27FC236}">
                <a16:creationId xmlns:a16="http://schemas.microsoft.com/office/drawing/2014/main" id="{5B94F9C3-9D26-06DD-456F-2DEDE0980DE8}"/>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E01E38C5-BE59-616A-89D9-488AEF330381}"/>
              </a:ext>
            </a:extLst>
          </p:cNvPr>
          <p:cNvPicPr>
            <a:picLocks noChangeAspect="1"/>
          </p:cNvPicPr>
          <p:nvPr/>
        </p:nvPicPr>
        <p:blipFill>
          <a:blip r:embed="rId4"/>
          <a:stretch>
            <a:fillRect/>
          </a:stretch>
        </p:blipFill>
        <p:spPr>
          <a:xfrm>
            <a:off x="6096000" y="2848217"/>
            <a:ext cx="5966282" cy="3712736"/>
          </a:xfrm>
          <a:prstGeom prst="rect">
            <a:avLst/>
          </a:prstGeom>
        </p:spPr>
      </p:pic>
    </p:spTree>
    <p:extLst>
      <p:ext uri="{BB962C8B-B14F-4D97-AF65-F5344CB8AC3E}">
        <p14:creationId xmlns:p14="http://schemas.microsoft.com/office/powerpoint/2010/main" val="152054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24DB-E3FF-0042-7B5E-302E0E9B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F64F-7D13-95CD-B0AA-7B9DE8B7B1DF}"/>
              </a:ext>
            </a:extLst>
          </p:cNvPr>
          <p:cNvSpPr>
            <a:spLocks noGrp="1"/>
          </p:cNvSpPr>
          <p:nvPr>
            <p:ph type="title"/>
          </p:nvPr>
        </p:nvSpPr>
        <p:spPr>
          <a:xfrm>
            <a:off x="838200" y="593725"/>
            <a:ext cx="10515600" cy="1325563"/>
          </a:xfrm>
        </p:spPr>
        <p:txBody>
          <a:bodyPr>
            <a:noAutofit/>
          </a:bodyPr>
          <a:lstStyle/>
          <a:p>
            <a:r>
              <a:rPr lang="en-US" dirty="0"/>
              <a:t>Feature analysis within T cell expansion bins for each cell type</a:t>
            </a:r>
          </a:p>
        </p:txBody>
      </p:sp>
      <p:sp>
        <p:nvSpPr>
          <p:cNvPr id="15" name="Content Placeholder 2">
            <a:extLst>
              <a:ext uri="{FF2B5EF4-FFF2-40B4-BE49-F238E27FC236}">
                <a16:creationId xmlns:a16="http://schemas.microsoft.com/office/drawing/2014/main" id="{69DD948C-6459-0594-2981-853D0C963F24}"/>
              </a:ext>
            </a:extLst>
          </p:cNvPr>
          <p:cNvSpPr>
            <a:spLocks noGrp="1"/>
          </p:cNvSpPr>
          <p:nvPr>
            <p:ph idx="1"/>
          </p:nvPr>
        </p:nvSpPr>
        <p:spPr>
          <a:xfrm>
            <a:off x="838200" y="1919288"/>
            <a:ext cx="10612120" cy="4938711"/>
          </a:xfrm>
        </p:spPr>
        <p:txBody>
          <a:bodyPr>
            <a:normAutofit fontScale="85000" lnSpcReduction="20000"/>
          </a:bodyPr>
          <a:lstStyle/>
          <a:p>
            <a:pPr marL="514350" indent="-514350">
              <a:buFont typeface="+mj-lt"/>
              <a:buAutoNum type="arabicPeriod"/>
            </a:pPr>
            <a:r>
              <a:rPr lang="en-US" dirty="0"/>
              <a:t>Calculate clonotype (paired chain-CDR3 AA-V-J) counts within each patient</a:t>
            </a:r>
          </a:p>
          <a:p>
            <a:pPr marL="514350" indent="-514350">
              <a:buFont typeface="+mj-lt"/>
              <a:buAutoNum type="arabicPeriod"/>
            </a:pPr>
            <a:r>
              <a:rPr lang="en-US" dirty="0"/>
              <a:t>If not </a:t>
            </a:r>
            <a:r>
              <a:rPr lang="en-US" dirty="0" err="1"/>
              <a:t>downsampling</a:t>
            </a:r>
            <a:r>
              <a:rPr lang="en-US" dirty="0"/>
              <a:t>, normalize clonotype counts within each patient by sum of clonotypes for that patient (clonotype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if not </a:t>
            </a:r>
            <a:r>
              <a:rPr lang="en-US" dirty="0" err="1"/>
              <a:t>downsampled</a:t>
            </a:r>
            <a:r>
              <a:rPr lang="en-US" dirty="0"/>
              <a:t>) clonotype counts within cell type, chain groups</a:t>
            </a:r>
          </a:p>
          <a:p>
            <a:pPr marL="514350" indent="-514350">
              <a:buFont typeface="+mj-lt"/>
              <a:buAutoNum type="arabicPeriod"/>
            </a:pPr>
            <a:r>
              <a:rPr lang="en-US" dirty="0"/>
              <a:t>Create 20 bins per cell type, chain group, i.e. bin 1 is top 5% expanded clonotypes for that chain-cell type across patients, bin 2 is top 10%...</a:t>
            </a:r>
          </a:p>
          <a:p>
            <a:pPr marL="514350" indent="-514350">
              <a:buFont typeface="+mj-lt"/>
              <a:buAutoNum type="arabicPeriod"/>
            </a:pPr>
            <a:r>
              <a:rPr lang="en-US" dirty="0"/>
              <a:t>Perform Wilcox rank sum test up to each bin for each cell type, chain group for features of interest</a:t>
            </a:r>
          </a:p>
          <a:p>
            <a:pPr lvl="1"/>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VJ and CDR3 sequences</a:t>
            </a:r>
          </a:p>
          <a:p>
            <a:pPr lvl="1"/>
            <a:r>
              <a:rPr lang="en-US" dirty="0"/>
              <a:t>CDR3 length/hydrophobicity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 within T cell expansion bins for each cell type</a:t>
            </a:r>
          </a:p>
          <a:p>
            <a:pPr marL="514350" indent="-514350">
              <a:buFont typeface="+mj-lt"/>
              <a:buAutoNum type="arabicPeriod"/>
            </a:pPr>
            <a:r>
              <a:rPr lang="en-US" dirty="0"/>
              <a:t>Create heatmaps of –log10(</a:t>
            </a:r>
            <a:r>
              <a:rPr lang="en-US" dirty="0" err="1"/>
              <a:t>padj</a:t>
            </a:r>
            <a:r>
              <a:rPr lang="en-US" dirty="0"/>
              <a:t> value) by cell type, chain, feature groups across % repertoire bins</a:t>
            </a:r>
          </a:p>
        </p:txBody>
      </p:sp>
    </p:spTree>
    <p:extLst>
      <p:ext uri="{BB962C8B-B14F-4D97-AF65-F5344CB8AC3E}">
        <p14:creationId xmlns:p14="http://schemas.microsoft.com/office/powerpoint/2010/main" val="3109938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1CBA-B8DE-69F2-953C-BCA08525FB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DA026E-7823-C4DF-51A1-4FE05903DA38}"/>
              </a:ext>
            </a:extLst>
          </p:cNvPr>
          <p:cNvPicPr>
            <a:picLocks noChangeAspect="1"/>
          </p:cNvPicPr>
          <p:nvPr/>
        </p:nvPicPr>
        <p:blipFill>
          <a:blip r:embed="rId3"/>
          <a:stretch>
            <a:fillRect/>
          </a:stretch>
        </p:blipFill>
        <p:spPr>
          <a:xfrm>
            <a:off x="1841810" y="1863533"/>
            <a:ext cx="7772400" cy="4775415"/>
          </a:xfrm>
          <a:prstGeom prst="rect">
            <a:avLst/>
          </a:prstGeom>
        </p:spPr>
      </p:pic>
      <p:sp>
        <p:nvSpPr>
          <p:cNvPr id="2" name="Title 1">
            <a:extLst>
              <a:ext uri="{FF2B5EF4-FFF2-40B4-BE49-F238E27FC236}">
                <a16:creationId xmlns:a16="http://schemas.microsoft.com/office/drawing/2014/main" id="{16FA1712-5E19-0F51-DEB7-6CBC0F4ABECD}"/>
              </a:ext>
            </a:extLst>
          </p:cNvPr>
          <p:cNvSpPr>
            <a:spLocks noGrp="1"/>
          </p:cNvSpPr>
          <p:nvPr>
            <p:ph type="title"/>
          </p:nvPr>
        </p:nvSpPr>
        <p:spPr>
          <a:xfrm>
            <a:off x="838200" y="593725"/>
            <a:ext cx="10515600" cy="1325563"/>
          </a:xfrm>
        </p:spPr>
        <p:txBody>
          <a:bodyPr>
            <a:normAutofit fontScale="90000"/>
          </a:bodyPr>
          <a:lstStyle/>
          <a:p>
            <a:r>
              <a:rPr lang="en-US" dirty="0"/>
              <a:t>Some colon tissue colitis dataset features between </a:t>
            </a:r>
            <a:r>
              <a:rPr lang="en-US" dirty="0" err="1"/>
              <a:t>irAE</a:t>
            </a:r>
            <a:r>
              <a:rPr lang="en-US" dirty="0"/>
              <a:t> groups may be different among chain, cell type combos (none are different if </a:t>
            </a:r>
            <a:r>
              <a:rPr lang="en-US" dirty="0" err="1"/>
              <a:t>downsampled</a:t>
            </a:r>
            <a:r>
              <a:rPr lang="en-US" dirty="0"/>
              <a:t>)</a:t>
            </a:r>
          </a:p>
        </p:txBody>
      </p:sp>
      <p:sp>
        <p:nvSpPr>
          <p:cNvPr id="10" name="TextBox 9">
            <a:extLst>
              <a:ext uri="{FF2B5EF4-FFF2-40B4-BE49-F238E27FC236}">
                <a16:creationId xmlns:a16="http://schemas.microsoft.com/office/drawing/2014/main" id="{E6EDFA21-3C30-D00F-661D-A35764BAA9D5}"/>
              </a:ext>
            </a:extLst>
          </p:cNvPr>
          <p:cNvSpPr txBox="1"/>
          <p:nvPr/>
        </p:nvSpPr>
        <p:spPr>
          <a:xfrm>
            <a:off x="2012043" y="6353485"/>
            <a:ext cx="4203636" cy="381074"/>
          </a:xfrm>
          <a:prstGeom prst="rect">
            <a:avLst/>
          </a:prstGeom>
          <a:noFill/>
        </p:spPr>
        <p:txBody>
          <a:bodyPr wrap="square" rtlCol="0">
            <a:spAutoFit/>
          </a:bodyPr>
          <a:lstStyle/>
          <a:p>
            <a:r>
              <a:rPr lang="en-US" dirty="0">
                <a:sym typeface="Wingdings" pitchFamily="2" charset="2"/>
              </a:rPr>
              <a:t> </a:t>
            </a:r>
            <a:r>
              <a:rPr lang="en-US" dirty="0"/>
              <a:t>Higher expansion</a:t>
            </a:r>
          </a:p>
        </p:txBody>
      </p:sp>
      <p:sp>
        <p:nvSpPr>
          <p:cNvPr id="5" name="TextBox 4">
            <a:extLst>
              <a:ext uri="{FF2B5EF4-FFF2-40B4-BE49-F238E27FC236}">
                <a16:creationId xmlns:a16="http://schemas.microsoft.com/office/drawing/2014/main" id="{29859800-5DB1-8C33-D818-56FA5DF0028E}"/>
              </a:ext>
            </a:extLst>
          </p:cNvPr>
          <p:cNvSpPr txBox="1"/>
          <p:nvPr/>
        </p:nvSpPr>
        <p:spPr>
          <a:xfrm>
            <a:off x="5202627" y="6510970"/>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302909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9FB-2CA3-E8AB-9EB1-6AB1FBF8CC4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642794-BB1A-7F2A-AB4F-17B0684B8147}"/>
              </a:ext>
            </a:extLst>
          </p:cNvPr>
          <p:cNvPicPr>
            <a:picLocks noChangeAspect="1"/>
          </p:cNvPicPr>
          <p:nvPr/>
        </p:nvPicPr>
        <p:blipFill>
          <a:blip r:embed="rId3"/>
          <a:stretch>
            <a:fillRect/>
          </a:stretch>
        </p:blipFill>
        <p:spPr>
          <a:xfrm>
            <a:off x="2656387" y="1771766"/>
            <a:ext cx="6938254" cy="4350254"/>
          </a:xfrm>
          <a:prstGeom prst="rect">
            <a:avLst/>
          </a:prstGeom>
        </p:spPr>
      </p:pic>
      <p:sp>
        <p:nvSpPr>
          <p:cNvPr id="2" name="Title 1">
            <a:extLst>
              <a:ext uri="{FF2B5EF4-FFF2-40B4-BE49-F238E27FC236}">
                <a16:creationId xmlns:a16="http://schemas.microsoft.com/office/drawing/2014/main" id="{5F1D6731-6E1B-230E-89FE-08C7E5A04F92}"/>
              </a:ext>
            </a:extLst>
          </p:cNvPr>
          <p:cNvSpPr>
            <a:spLocks noGrp="1"/>
          </p:cNvSpPr>
          <p:nvPr>
            <p:ph type="title"/>
          </p:nvPr>
        </p:nvSpPr>
        <p:spPr>
          <a:xfrm>
            <a:off x="838200" y="593725"/>
            <a:ext cx="10515600" cy="1325563"/>
          </a:xfrm>
        </p:spPr>
        <p:txBody>
          <a:bodyPr>
            <a:normAutofit/>
          </a:bodyPr>
          <a:lstStyle/>
          <a:p>
            <a:r>
              <a:rPr lang="en-US" dirty="0"/>
              <a:t>Highly expanded CD8 </a:t>
            </a:r>
            <a:r>
              <a:rPr lang="en-US" dirty="0" err="1"/>
              <a:t>Trms</a:t>
            </a:r>
            <a:r>
              <a:rPr lang="en-US" dirty="0"/>
              <a:t> may have more germline-like TRAs in those developing colitis</a:t>
            </a:r>
          </a:p>
        </p:txBody>
      </p:sp>
      <p:sp>
        <p:nvSpPr>
          <p:cNvPr id="15" name="TextBox 14">
            <a:extLst>
              <a:ext uri="{FF2B5EF4-FFF2-40B4-BE49-F238E27FC236}">
                <a16:creationId xmlns:a16="http://schemas.microsoft.com/office/drawing/2014/main" id="{9556FD3C-5891-96DC-7639-449E329AA901}"/>
              </a:ext>
            </a:extLst>
          </p:cNvPr>
          <p:cNvSpPr txBox="1"/>
          <p:nvPr/>
        </p:nvSpPr>
        <p:spPr>
          <a:xfrm rot="16200000">
            <a:off x="1722523" y="27471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6" name="TextBox 15">
            <a:extLst>
              <a:ext uri="{FF2B5EF4-FFF2-40B4-BE49-F238E27FC236}">
                <a16:creationId xmlns:a16="http://schemas.microsoft.com/office/drawing/2014/main" id="{D2089A11-01F0-66BD-210F-9DB0827B9E26}"/>
              </a:ext>
            </a:extLst>
          </p:cNvPr>
          <p:cNvSpPr txBox="1"/>
          <p:nvPr/>
        </p:nvSpPr>
        <p:spPr>
          <a:xfrm>
            <a:off x="688732" y="3435935"/>
            <a:ext cx="1967655" cy="369332"/>
          </a:xfrm>
          <a:prstGeom prst="rect">
            <a:avLst/>
          </a:prstGeom>
          <a:noFill/>
        </p:spPr>
        <p:txBody>
          <a:bodyPr wrap="none" rtlCol="0">
            <a:spAutoFit/>
          </a:bodyPr>
          <a:lstStyle/>
          <a:p>
            <a:r>
              <a:rPr lang="en-US" dirty="0"/>
              <a:t>More germline-like</a:t>
            </a:r>
          </a:p>
        </p:txBody>
      </p:sp>
      <p:sp>
        <p:nvSpPr>
          <p:cNvPr id="17" name="TextBox 16">
            <a:extLst>
              <a:ext uri="{FF2B5EF4-FFF2-40B4-BE49-F238E27FC236}">
                <a16:creationId xmlns:a16="http://schemas.microsoft.com/office/drawing/2014/main" id="{CC502296-0E79-F2FD-6FD5-49AD4040D2F6}"/>
              </a:ext>
            </a:extLst>
          </p:cNvPr>
          <p:cNvSpPr txBox="1"/>
          <p:nvPr/>
        </p:nvSpPr>
        <p:spPr>
          <a:xfrm rot="5400000">
            <a:off x="1702202" y="45567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8" name="TextBox 17">
            <a:extLst>
              <a:ext uri="{FF2B5EF4-FFF2-40B4-BE49-F238E27FC236}">
                <a16:creationId xmlns:a16="http://schemas.microsoft.com/office/drawing/2014/main" id="{8DD4F5C0-3D58-2690-4348-D7269AF7FF76}"/>
              </a:ext>
            </a:extLst>
          </p:cNvPr>
          <p:cNvSpPr txBox="1"/>
          <p:nvPr/>
        </p:nvSpPr>
        <p:spPr>
          <a:xfrm>
            <a:off x="807548" y="3867980"/>
            <a:ext cx="1848839" cy="369332"/>
          </a:xfrm>
          <a:prstGeom prst="rect">
            <a:avLst/>
          </a:prstGeom>
          <a:noFill/>
        </p:spPr>
        <p:txBody>
          <a:bodyPr wrap="none" rtlCol="0">
            <a:spAutoFit/>
          </a:bodyPr>
          <a:lstStyle/>
          <a:p>
            <a:r>
              <a:rPr lang="en-US" dirty="0"/>
              <a:t>Less germline-like</a:t>
            </a:r>
          </a:p>
        </p:txBody>
      </p:sp>
      <p:sp>
        <p:nvSpPr>
          <p:cNvPr id="5" name="TextBox 4">
            <a:extLst>
              <a:ext uri="{FF2B5EF4-FFF2-40B4-BE49-F238E27FC236}">
                <a16:creationId xmlns:a16="http://schemas.microsoft.com/office/drawing/2014/main" id="{2B109551-3D8C-913D-0EB5-1BC1F64CC573}"/>
              </a:ext>
            </a:extLst>
          </p:cNvPr>
          <p:cNvSpPr txBox="1"/>
          <p:nvPr/>
        </p:nvSpPr>
        <p:spPr>
          <a:xfrm>
            <a:off x="3483977" y="6483346"/>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
        <p:nvSpPr>
          <p:cNvPr id="6" name="TextBox 5">
            <a:extLst>
              <a:ext uri="{FF2B5EF4-FFF2-40B4-BE49-F238E27FC236}">
                <a16:creationId xmlns:a16="http://schemas.microsoft.com/office/drawing/2014/main" id="{63B0417A-3DB9-B1B8-335A-7C3CB06EEACF}"/>
              </a:ext>
            </a:extLst>
          </p:cNvPr>
          <p:cNvSpPr txBox="1"/>
          <p:nvPr/>
        </p:nvSpPr>
        <p:spPr>
          <a:xfrm>
            <a:off x="6188989" y="2509507"/>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796DFF40-84B4-38FD-9E15-87A678A12824}"/>
              </a:ext>
            </a:extLst>
          </p:cNvPr>
          <p:cNvSpPr txBox="1"/>
          <p:nvPr/>
        </p:nvSpPr>
        <p:spPr>
          <a:xfrm>
            <a:off x="6926393" y="2517896"/>
            <a:ext cx="661638"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13633284-C4DD-F2FC-40B2-AD16861467B1}"/>
              </a:ext>
            </a:extLst>
          </p:cNvPr>
          <p:cNvSpPr txBox="1"/>
          <p:nvPr/>
        </p:nvSpPr>
        <p:spPr>
          <a:xfrm>
            <a:off x="7621181" y="2533634"/>
            <a:ext cx="661638"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21C4113C-6CF2-3D93-A35C-965F546D4C1B}"/>
              </a:ext>
            </a:extLst>
          </p:cNvPr>
          <p:cNvSpPr txBox="1"/>
          <p:nvPr/>
        </p:nvSpPr>
        <p:spPr>
          <a:xfrm>
            <a:off x="6183040" y="6079609"/>
            <a:ext cx="1882247" cy="369332"/>
          </a:xfrm>
          <a:prstGeom prst="rect">
            <a:avLst/>
          </a:prstGeom>
          <a:noFill/>
        </p:spPr>
        <p:txBody>
          <a:bodyPr wrap="none" rtlCol="0">
            <a:spAutoFit/>
          </a:bodyPr>
          <a:lstStyle/>
          <a:p>
            <a:r>
              <a:rPr lang="en-US" dirty="0"/>
              <a:t>80 clonotypes/bin</a:t>
            </a:r>
          </a:p>
        </p:txBody>
      </p:sp>
      <p:sp>
        <p:nvSpPr>
          <p:cNvPr id="14" name="TextBox 13">
            <a:extLst>
              <a:ext uri="{FF2B5EF4-FFF2-40B4-BE49-F238E27FC236}">
                <a16:creationId xmlns:a16="http://schemas.microsoft.com/office/drawing/2014/main" id="{DA18D6CF-F51A-83DD-811B-3F46F7CD8230}"/>
              </a:ext>
            </a:extLst>
          </p:cNvPr>
          <p:cNvSpPr txBox="1"/>
          <p:nvPr/>
        </p:nvSpPr>
        <p:spPr>
          <a:xfrm>
            <a:off x="3889450" y="6079609"/>
            <a:ext cx="1882247" cy="369332"/>
          </a:xfrm>
          <a:prstGeom prst="rect">
            <a:avLst/>
          </a:prstGeom>
          <a:noFill/>
        </p:spPr>
        <p:txBody>
          <a:bodyPr wrap="none" rtlCol="0">
            <a:spAutoFit/>
          </a:bodyPr>
          <a:lstStyle/>
          <a:p>
            <a:r>
              <a:rPr lang="en-US" dirty="0"/>
              <a:t>52 clonotypes/bin</a:t>
            </a:r>
          </a:p>
        </p:txBody>
      </p:sp>
    </p:spTree>
    <p:extLst>
      <p:ext uri="{BB962C8B-B14F-4D97-AF65-F5344CB8AC3E}">
        <p14:creationId xmlns:p14="http://schemas.microsoft.com/office/powerpoint/2010/main" val="3179917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AD290-6206-2661-96D4-1E0AE336E4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E8AD5-DC05-865C-1E5E-6F68D26949CC}"/>
              </a:ext>
            </a:extLst>
          </p:cNvPr>
          <p:cNvSpPr>
            <a:spLocks noGrp="1"/>
          </p:cNvSpPr>
          <p:nvPr>
            <p:ph type="title"/>
          </p:nvPr>
        </p:nvSpPr>
        <p:spPr>
          <a:xfrm>
            <a:off x="838200" y="593725"/>
            <a:ext cx="10515600" cy="1325563"/>
          </a:xfrm>
        </p:spPr>
        <p:txBody>
          <a:bodyPr>
            <a:normAutofit/>
          </a:bodyPr>
          <a:lstStyle/>
          <a:p>
            <a:r>
              <a:rPr lang="en-US" dirty="0"/>
              <a:t>Highest and lowest CD8 </a:t>
            </a:r>
            <a:r>
              <a:rPr lang="en-US" dirty="0" err="1"/>
              <a:t>Trm</a:t>
            </a:r>
            <a:r>
              <a:rPr lang="en-US" dirty="0"/>
              <a:t> TRA </a:t>
            </a:r>
            <a:r>
              <a:rPr lang="en-US" dirty="0" err="1"/>
              <a:t>pgen</a:t>
            </a:r>
            <a:r>
              <a:rPr lang="en-US" dirty="0"/>
              <a:t> cells do not have distinct transcriptional phenotypes</a:t>
            </a:r>
          </a:p>
        </p:txBody>
      </p:sp>
      <p:pic>
        <p:nvPicPr>
          <p:cNvPr id="19" name="Picture 18">
            <a:extLst>
              <a:ext uri="{FF2B5EF4-FFF2-40B4-BE49-F238E27FC236}">
                <a16:creationId xmlns:a16="http://schemas.microsoft.com/office/drawing/2014/main" id="{B54C2B29-1F1E-8682-62EF-65BB9ADE1BB2}"/>
              </a:ext>
            </a:extLst>
          </p:cNvPr>
          <p:cNvPicPr>
            <a:picLocks noChangeAspect="1"/>
          </p:cNvPicPr>
          <p:nvPr/>
        </p:nvPicPr>
        <p:blipFill>
          <a:blip r:embed="rId3"/>
          <a:stretch>
            <a:fillRect/>
          </a:stretch>
        </p:blipFill>
        <p:spPr>
          <a:xfrm>
            <a:off x="1873405" y="2025237"/>
            <a:ext cx="8019585" cy="4832763"/>
          </a:xfrm>
          <a:prstGeom prst="rect">
            <a:avLst/>
          </a:prstGeom>
        </p:spPr>
      </p:pic>
    </p:spTree>
    <p:extLst>
      <p:ext uri="{BB962C8B-B14F-4D97-AF65-F5344CB8AC3E}">
        <p14:creationId xmlns:p14="http://schemas.microsoft.com/office/powerpoint/2010/main" val="24466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F0FF-8AB9-1C50-CE66-BFCB22BD2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F89C-EA0A-E256-D905-5A04CFA07E2A}"/>
              </a:ext>
            </a:extLst>
          </p:cNvPr>
          <p:cNvSpPr>
            <a:spLocks noGrp="1"/>
          </p:cNvSpPr>
          <p:nvPr>
            <p:ph type="title"/>
          </p:nvPr>
        </p:nvSpPr>
        <p:spPr>
          <a:xfrm>
            <a:off x="838200" y="593725"/>
            <a:ext cx="10515600" cy="1325563"/>
          </a:xfrm>
        </p:spPr>
        <p:txBody>
          <a:bodyPr>
            <a:normAutofit/>
          </a:bodyPr>
          <a:lstStyle/>
          <a:p>
            <a:r>
              <a:rPr lang="en-US" dirty="0"/>
              <a:t>Negative results summary</a:t>
            </a:r>
          </a:p>
        </p:txBody>
      </p:sp>
      <p:sp>
        <p:nvSpPr>
          <p:cNvPr id="3" name="Content Placeholder 2">
            <a:extLst>
              <a:ext uri="{FF2B5EF4-FFF2-40B4-BE49-F238E27FC236}">
                <a16:creationId xmlns:a16="http://schemas.microsoft.com/office/drawing/2014/main" id="{7D80944B-69EB-FCC2-C5A4-75697136E7DD}"/>
              </a:ext>
            </a:extLst>
          </p:cNvPr>
          <p:cNvSpPr>
            <a:spLocks noGrp="1"/>
          </p:cNvSpPr>
          <p:nvPr>
            <p:ph idx="1"/>
          </p:nvPr>
        </p:nvSpPr>
        <p:spPr>
          <a:xfrm>
            <a:off x="838200" y="1919289"/>
            <a:ext cx="10515600" cy="4623402"/>
          </a:xfrm>
        </p:spPr>
        <p:txBody>
          <a:bodyPr>
            <a:normAutofit/>
          </a:bodyPr>
          <a:lstStyle/>
          <a:p>
            <a:r>
              <a:rPr lang="en-US" dirty="0"/>
              <a:t>No differences in convergence, publicity (data not shown), </a:t>
            </a:r>
            <a:r>
              <a:rPr lang="en-US" dirty="0" err="1"/>
              <a:t>privicity</a:t>
            </a:r>
            <a:r>
              <a:rPr lang="en-US" dirty="0"/>
              <a:t> (data not shown) between </a:t>
            </a:r>
            <a:r>
              <a:rPr lang="en-US" dirty="0" err="1"/>
              <a:t>irAE</a:t>
            </a:r>
            <a:r>
              <a:rPr lang="en-US" dirty="0"/>
              <a:t> groups by chain, cell type</a:t>
            </a:r>
          </a:p>
          <a:p>
            <a:r>
              <a:rPr lang="en-US" dirty="0"/>
              <a:t>No differences in TCR repertoire diversity between </a:t>
            </a:r>
            <a:r>
              <a:rPr lang="en-US" dirty="0" err="1"/>
              <a:t>irAE</a:t>
            </a:r>
            <a:r>
              <a:rPr lang="en-US" dirty="0"/>
              <a:t> groups by chain, cell type (unlike seen in literature)</a:t>
            </a:r>
          </a:p>
          <a:p>
            <a:r>
              <a:rPr lang="en-US" dirty="0"/>
              <a:t>No differences in VJ gene usage between </a:t>
            </a:r>
            <a:r>
              <a:rPr lang="en-US" dirty="0" err="1"/>
              <a:t>irAE</a:t>
            </a:r>
            <a:r>
              <a:rPr lang="en-US" dirty="0"/>
              <a:t> groups (data not shown)</a:t>
            </a:r>
          </a:p>
          <a:p>
            <a:r>
              <a:rPr lang="en-US" dirty="0"/>
              <a:t>Highest and lowest CD8 </a:t>
            </a:r>
            <a:r>
              <a:rPr lang="en-US" dirty="0" err="1"/>
              <a:t>Trm</a:t>
            </a:r>
            <a:r>
              <a:rPr lang="en-US" dirty="0"/>
              <a:t> TRA </a:t>
            </a:r>
            <a:r>
              <a:rPr lang="en-US" dirty="0" err="1"/>
              <a:t>pgen</a:t>
            </a:r>
            <a:r>
              <a:rPr lang="en-US" dirty="0"/>
              <a:t> cells do not have distinct transcriptional phenotypes</a:t>
            </a:r>
          </a:p>
        </p:txBody>
      </p:sp>
    </p:spTree>
    <p:extLst>
      <p:ext uri="{BB962C8B-B14F-4D97-AF65-F5344CB8AC3E}">
        <p14:creationId xmlns:p14="http://schemas.microsoft.com/office/powerpoint/2010/main" val="1615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F3B6-EBE1-886B-C7C8-872811F23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95BE9-FC8D-FADF-CF48-B8C0B95AE879}"/>
              </a:ext>
            </a:extLst>
          </p:cNvPr>
          <p:cNvSpPr>
            <a:spLocks noGrp="1"/>
          </p:cNvSpPr>
          <p:nvPr>
            <p:ph type="title"/>
          </p:nvPr>
        </p:nvSpPr>
        <p:spPr>
          <a:xfrm>
            <a:off x="838200" y="593725"/>
            <a:ext cx="10515600" cy="1325563"/>
          </a:xfrm>
        </p:spPr>
        <p:txBody>
          <a:bodyPr>
            <a:normAutofit/>
          </a:bodyPr>
          <a:lstStyle/>
          <a:p>
            <a:r>
              <a:rPr lang="en-US" dirty="0"/>
              <a:t>Indeterminate results summary</a:t>
            </a:r>
          </a:p>
        </p:txBody>
      </p:sp>
      <p:sp>
        <p:nvSpPr>
          <p:cNvPr id="3" name="Content Placeholder 2">
            <a:extLst>
              <a:ext uri="{FF2B5EF4-FFF2-40B4-BE49-F238E27FC236}">
                <a16:creationId xmlns:a16="http://schemas.microsoft.com/office/drawing/2014/main" id="{F9A38FC2-B379-6EFC-9FE7-AE71FEC83796}"/>
              </a:ext>
            </a:extLst>
          </p:cNvPr>
          <p:cNvSpPr>
            <a:spLocks noGrp="1"/>
          </p:cNvSpPr>
          <p:nvPr>
            <p:ph idx="1"/>
          </p:nvPr>
        </p:nvSpPr>
        <p:spPr>
          <a:xfrm>
            <a:off x="838200" y="1919289"/>
            <a:ext cx="10515600" cy="4623402"/>
          </a:xfrm>
        </p:spPr>
        <p:txBody>
          <a:bodyPr>
            <a:normAutofit/>
          </a:bodyPr>
          <a:lstStyle/>
          <a:p>
            <a:r>
              <a:rPr lang="en-US" dirty="0"/>
              <a:t>Highly expanded CD8 </a:t>
            </a:r>
            <a:r>
              <a:rPr lang="en-US" dirty="0" err="1"/>
              <a:t>Trms</a:t>
            </a:r>
            <a:r>
              <a:rPr lang="en-US" dirty="0"/>
              <a:t> may have more germline-like TRAs in those developing colitis</a:t>
            </a:r>
            <a:endParaRPr lang="en-US" i="1" dirty="0"/>
          </a:p>
        </p:txBody>
      </p:sp>
    </p:spTree>
    <p:extLst>
      <p:ext uri="{BB962C8B-B14F-4D97-AF65-F5344CB8AC3E}">
        <p14:creationId xmlns:p14="http://schemas.microsoft.com/office/powerpoint/2010/main" val="2656786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Positive results summary</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fontScale="85000" lnSpcReduction="20000"/>
          </a:bodyPr>
          <a:lstStyle/>
          <a:p>
            <a:r>
              <a:rPr lang="en-US" sz="2800" dirty="0"/>
              <a:t>More proliferating CD4 T cells in </a:t>
            </a:r>
            <a:r>
              <a:rPr lang="en-US" sz="2800" dirty="0" err="1"/>
              <a:t>irAE</a:t>
            </a:r>
            <a:r>
              <a:rPr lang="en-US" sz="2800" dirty="0"/>
              <a:t> colitis tissue (also seen in dataset’s published paper)</a:t>
            </a:r>
          </a:p>
          <a:p>
            <a:r>
              <a:rPr lang="en-US" sz="2800" dirty="0"/>
              <a:t>Some public/private TCR subgroups show distinct TCR features between </a:t>
            </a:r>
            <a:r>
              <a:rPr lang="en-US" sz="2800" dirty="0" err="1"/>
              <a:t>irAE</a:t>
            </a:r>
            <a:r>
              <a:rPr lang="en-US" sz="2800" dirty="0"/>
              <a:t> groups (data not shown)</a:t>
            </a:r>
          </a:p>
          <a:p>
            <a:pPr lvl="1"/>
            <a:r>
              <a:rPr lang="en-US" dirty="0"/>
              <a:t>Colon tissue colitis dataset</a:t>
            </a:r>
          </a:p>
          <a:p>
            <a:pPr lvl="2"/>
            <a:r>
              <a:rPr lang="en-US" dirty="0"/>
              <a:t>Private CD8 TEM TRB </a:t>
            </a:r>
            <a:r>
              <a:rPr lang="en-US" dirty="0" err="1"/>
              <a:t>pgen</a:t>
            </a:r>
            <a:r>
              <a:rPr lang="en-US" dirty="0"/>
              <a:t> and CDR3 length</a:t>
            </a:r>
          </a:p>
          <a:p>
            <a:pPr lvl="2"/>
            <a:r>
              <a:rPr lang="en-US" dirty="0"/>
              <a:t>All CD4 proliferating TRB </a:t>
            </a:r>
            <a:r>
              <a:rPr lang="en-US" dirty="0" err="1"/>
              <a:t>pgen</a:t>
            </a:r>
            <a:endParaRPr lang="en-US" dirty="0"/>
          </a:p>
          <a:p>
            <a:pPr lvl="1"/>
            <a:r>
              <a:rPr lang="en-US" dirty="0"/>
              <a:t>PBMC myocarditis-focused dataset</a:t>
            </a:r>
          </a:p>
          <a:p>
            <a:pPr lvl="2"/>
            <a:r>
              <a:rPr lang="en-US" dirty="0"/>
              <a:t>Public CD8 Naïve TRB </a:t>
            </a:r>
            <a:r>
              <a:rPr lang="en-US" dirty="0" err="1"/>
              <a:t>pgen</a:t>
            </a:r>
            <a:endParaRPr lang="en-US" dirty="0"/>
          </a:p>
          <a:p>
            <a:pPr lvl="2"/>
            <a:r>
              <a:rPr lang="en-US" dirty="0"/>
              <a:t>Private CD4 TEM TRA </a:t>
            </a:r>
            <a:r>
              <a:rPr lang="en-US" dirty="0" err="1"/>
              <a:t>pgen</a:t>
            </a:r>
            <a:endParaRPr lang="en-US" dirty="0"/>
          </a:p>
          <a:p>
            <a:pPr lvl="2"/>
            <a:r>
              <a:rPr lang="en-US" dirty="0"/>
              <a:t>Private Treg TRA CDR3 length</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2812621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Look for genes whose expression correlates with </a:t>
            </a:r>
            <a:r>
              <a:rPr lang="en-US" dirty="0" err="1"/>
              <a:t>pgen</a:t>
            </a:r>
            <a:r>
              <a:rPr lang="en-US" dirty="0"/>
              <a:t> in CD8 </a:t>
            </a:r>
            <a:r>
              <a:rPr lang="en-US" dirty="0" err="1"/>
              <a:t>Trms</a:t>
            </a:r>
            <a:endParaRPr lang="en-US" dirty="0"/>
          </a:p>
          <a:p>
            <a:r>
              <a:rPr lang="en-US" dirty="0"/>
              <a:t>Linkage analysis</a:t>
            </a:r>
          </a:p>
          <a:p>
            <a:pPr lvl="1"/>
            <a:r>
              <a:rPr lang="en-US" dirty="0"/>
              <a:t>Look for TCRs shared across datasets</a:t>
            </a:r>
          </a:p>
          <a:p>
            <a:pPr lvl="1"/>
            <a:r>
              <a:rPr lang="en-US" dirty="0"/>
              <a:t>Compare TCR features between linkage groups</a:t>
            </a:r>
          </a:p>
        </p:txBody>
      </p:sp>
    </p:spTree>
    <p:extLst>
      <p:ext uri="{BB962C8B-B14F-4D97-AF65-F5344CB8AC3E}">
        <p14:creationId xmlns:p14="http://schemas.microsoft.com/office/powerpoint/2010/main" val="4091688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66928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a:t>Colon tissue colitis: </a:t>
            </a:r>
            <a:r>
              <a:rPr lang="en-US" dirty="0" err="1"/>
              <a:t>Luoma</a:t>
            </a:r>
            <a:r>
              <a:rPr lang="en-US" dirty="0"/>
              <a:t> et al. </a:t>
            </a:r>
            <a:r>
              <a:rPr lang="en-US" i="1" dirty="0"/>
              <a:t>Cell. </a:t>
            </a:r>
            <a:r>
              <a:rPr lang="en-US" dirty="0"/>
              <a:t>2020</a:t>
            </a:r>
          </a:p>
          <a:p>
            <a:pPr lvl="1"/>
            <a:r>
              <a:rPr lang="en-US" dirty="0"/>
              <a:t>PBMC myocarditis-focused: Zhu et al. </a:t>
            </a:r>
            <a:r>
              <a:rPr lang="en-US" i="1" dirty="0"/>
              <a:t>Circulation</a:t>
            </a:r>
            <a:r>
              <a:rPr lang="en-US" dirty="0"/>
              <a:t>. 2022</a:t>
            </a:r>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
        <p:nvSpPr>
          <p:cNvPr id="4" name="TextBox 3">
            <a:extLst>
              <a:ext uri="{FF2B5EF4-FFF2-40B4-BE49-F238E27FC236}">
                <a16:creationId xmlns:a16="http://schemas.microsoft.com/office/drawing/2014/main" id="{A94AF207-9BBF-693A-8C27-63B5486CB631}"/>
              </a:ext>
            </a:extLst>
          </p:cNvPr>
          <p:cNvSpPr txBox="1"/>
          <p:nvPr/>
        </p:nvSpPr>
        <p:spPr>
          <a:xfrm>
            <a:off x="5683403" y="858398"/>
            <a:ext cx="1334020" cy="369332"/>
          </a:xfrm>
          <a:prstGeom prst="rect">
            <a:avLst/>
          </a:prstGeom>
          <a:noFill/>
        </p:spPr>
        <p:txBody>
          <a:bodyPr wrap="none" rtlCol="0">
            <a:spAutoFit/>
          </a:bodyPr>
          <a:lstStyle/>
          <a:p>
            <a:r>
              <a:rPr lang="en-US" dirty="0">
                <a:solidFill>
                  <a:srgbClr val="FF0000"/>
                </a:solidFill>
              </a:rPr>
              <a:t>Add funding</a:t>
            </a:r>
          </a:p>
        </p:txBody>
      </p:sp>
    </p:spTree>
    <p:extLst>
      <p:ext uri="{BB962C8B-B14F-4D97-AF65-F5344CB8AC3E}">
        <p14:creationId xmlns:p14="http://schemas.microsoft.com/office/powerpoint/2010/main" val="2018884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169013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87F3B-EF29-32E1-9C58-BE44310B5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674B6-B6DA-14BD-C15E-2E32B50D8522}"/>
              </a:ext>
            </a:extLst>
          </p:cNvPr>
          <p:cNvSpPr>
            <a:spLocks noGrp="1"/>
          </p:cNvSpPr>
          <p:nvPr>
            <p:ph type="title"/>
          </p:nvPr>
        </p:nvSpPr>
        <p:spPr>
          <a:xfrm>
            <a:off x="838200" y="593725"/>
            <a:ext cx="10515600" cy="1325563"/>
          </a:xfrm>
        </p:spPr>
        <p:txBody>
          <a:bodyPr>
            <a:normAutofit/>
          </a:bodyPr>
          <a:lstStyle/>
          <a:p>
            <a:r>
              <a:rPr lang="en-US" dirty="0"/>
              <a:t>Numbers of clonotypes within clonotype bins, groups, methods for CD8 </a:t>
            </a:r>
            <a:r>
              <a:rPr lang="en-US" dirty="0" err="1"/>
              <a:t>Trm</a:t>
            </a:r>
            <a:r>
              <a:rPr lang="en-US" dirty="0"/>
              <a:t> TRA </a:t>
            </a:r>
            <a:r>
              <a:rPr lang="en-US" dirty="0" err="1"/>
              <a:t>pgen</a:t>
            </a:r>
            <a:r>
              <a:rPr lang="en-US" dirty="0"/>
              <a:t> effect</a:t>
            </a:r>
          </a:p>
        </p:txBody>
      </p:sp>
      <p:pic>
        <p:nvPicPr>
          <p:cNvPr id="11" name="Picture 10">
            <a:extLst>
              <a:ext uri="{FF2B5EF4-FFF2-40B4-BE49-F238E27FC236}">
                <a16:creationId xmlns:a16="http://schemas.microsoft.com/office/drawing/2014/main" id="{375B9C9B-6C29-B248-E9AC-58D2BA576A12}"/>
              </a:ext>
            </a:extLst>
          </p:cNvPr>
          <p:cNvPicPr>
            <a:picLocks noChangeAspect="1"/>
          </p:cNvPicPr>
          <p:nvPr/>
        </p:nvPicPr>
        <p:blipFill>
          <a:blip r:embed="rId3"/>
          <a:stretch>
            <a:fillRect/>
          </a:stretch>
        </p:blipFill>
        <p:spPr>
          <a:xfrm>
            <a:off x="1096220" y="2221607"/>
            <a:ext cx="9945979" cy="3033008"/>
          </a:xfrm>
          <a:prstGeom prst="rect">
            <a:avLst/>
          </a:prstGeom>
        </p:spPr>
      </p:pic>
      <p:pic>
        <p:nvPicPr>
          <p:cNvPr id="12" name="Picture 11">
            <a:extLst>
              <a:ext uri="{FF2B5EF4-FFF2-40B4-BE49-F238E27FC236}">
                <a16:creationId xmlns:a16="http://schemas.microsoft.com/office/drawing/2014/main" id="{8EC43082-1822-C9C0-3FA8-2B5D9A6EB048}"/>
              </a:ext>
            </a:extLst>
          </p:cNvPr>
          <p:cNvPicPr>
            <a:picLocks noChangeAspect="1"/>
          </p:cNvPicPr>
          <p:nvPr/>
        </p:nvPicPr>
        <p:blipFill>
          <a:blip r:embed="rId4"/>
          <a:stretch>
            <a:fillRect/>
          </a:stretch>
        </p:blipFill>
        <p:spPr>
          <a:xfrm>
            <a:off x="1123010" y="5191334"/>
            <a:ext cx="9945980" cy="1183503"/>
          </a:xfrm>
          <a:prstGeom prst="rect">
            <a:avLst/>
          </a:prstGeom>
        </p:spPr>
      </p:pic>
    </p:spTree>
    <p:extLst>
      <p:ext uri="{BB962C8B-B14F-4D97-AF65-F5344CB8AC3E}">
        <p14:creationId xmlns:p14="http://schemas.microsoft.com/office/powerpoint/2010/main" val="357531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95AB-65D4-D216-4360-3ED80911B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35E36-B2A4-3D3E-44BE-C1619F5A7AD9}"/>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27EA1B9A-3555-4617-3807-D9E432699934}"/>
              </a:ext>
            </a:extLst>
          </p:cNvPr>
          <p:cNvPicPr>
            <a:picLocks noChangeAspect="1"/>
          </p:cNvPicPr>
          <p:nvPr/>
        </p:nvPicPr>
        <p:blipFill>
          <a:blip r:embed="rId3"/>
          <a:stretch>
            <a:fillRect/>
          </a:stretch>
        </p:blipFill>
        <p:spPr>
          <a:xfrm>
            <a:off x="2352039" y="1722141"/>
            <a:ext cx="8553853" cy="5098720"/>
          </a:xfrm>
          <a:prstGeom prst="rect">
            <a:avLst/>
          </a:prstGeom>
        </p:spPr>
      </p:pic>
      <p:sp>
        <p:nvSpPr>
          <p:cNvPr id="6" name="TextBox 5">
            <a:extLst>
              <a:ext uri="{FF2B5EF4-FFF2-40B4-BE49-F238E27FC236}">
                <a16:creationId xmlns:a16="http://schemas.microsoft.com/office/drawing/2014/main" id="{86C32B47-7FC3-C6A2-A199-2E54CE214A60}"/>
              </a:ext>
            </a:extLst>
          </p:cNvPr>
          <p:cNvSpPr txBox="1"/>
          <p:nvPr/>
        </p:nvSpPr>
        <p:spPr>
          <a:xfrm rot="16200000">
            <a:off x="1574728" y="294446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44BAA38E-97C2-A58F-4A38-01450FAC2F12}"/>
              </a:ext>
            </a:extLst>
          </p:cNvPr>
          <p:cNvSpPr txBox="1"/>
          <p:nvPr/>
        </p:nvSpPr>
        <p:spPr>
          <a:xfrm>
            <a:off x="540937" y="3633233"/>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E9F8A77C-4C54-AE17-24DB-F47EFF17B583}"/>
              </a:ext>
            </a:extLst>
          </p:cNvPr>
          <p:cNvSpPr txBox="1"/>
          <p:nvPr/>
        </p:nvSpPr>
        <p:spPr>
          <a:xfrm rot="5400000">
            <a:off x="1554407" y="475404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F593902-492D-CA73-63CD-424FD6AF9340}"/>
              </a:ext>
            </a:extLst>
          </p:cNvPr>
          <p:cNvSpPr txBox="1"/>
          <p:nvPr/>
        </p:nvSpPr>
        <p:spPr>
          <a:xfrm>
            <a:off x="659753" y="4065278"/>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1156799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4" name="TextBox 3">
            <a:extLst>
              <a:ext uri="{FF2B5EF4-FFF2-40B4-BE49-F238E27FC236}">
                <a16:creationId xmlns:a16="http://schemas.microsoft.com/office/drawing/2014/main" id="{DE42040D-E4C8-77A8-2E68-081A35799C82}"/>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CB44D-1A50-7CB9-539D-26563562E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310AD-1470-B79F-8BF9-2AF47C45B246}"/>
              </a:ext>
            </a:extLst>
          </p:cNvPr>
          <p:cNvSpPr>
            <a:spLocks noGrp="1"/>
          </p:cNvSpPr>
          <p:nvPr>
            <p:ph type="title"/>
          </p:nvPr>
        </p:nvSpPr>
        <p:spPr>
          <a:xfrm>
            <a:off x="838200" y="593725"/>
            <a:ext cx="10515600" cy="1325563"/>
          </a:xfrm>
        </p:spPr>
        <p:txBody>
          <a:bodyPr>
            <a:normAutofit/>
          </a:bodyPr>
          <a:lstStyle/>
          <a:p>
            <a:r>
              <a:rPr lang="en-US" dirty="0"/>
              <a:t>TRA CDR3AA publicity, </a:t>
            </a:r>
            <a:r>
              <a:rPr lang="en-US" dirty="0" err="1"/>
              <a:t>privicity</a:t>
            </a:r>
            <a:r>
              <a:rPr lang="en-US" dirty="0"/>
              <a:t>, convergence-colored UMAPs</a:t>
            </a:r>
          </a:p>
        </p:txBody>
      </p:sp>
      <p:sp>
        <p:nvSpPr>
          <p:cNvPr id="3" name="TextBox 2">
            <a:extLst>
              <a:ext uri="{FF2B5EF4-FFF2-40B4-BE49-F238E27FC236}">
                <a16:creationId xmlns:a16="http://schemas.microsoft.com/office/drawing/2014/main" id="{B3764D72-FA13-3546-F176-901B86CB7F50}"/>
              </a:ext>
            </a:extLst>
          </p:cNvPr>
          <p:cNvSpPr txBox="1"/>
          <p:nvPr/>
        </p:nvSpPr>
        <p:spPr>
          <a:xfrm>
            <a:off x="1544444"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B65B889-B5B7-26C4-A83E-70994F1336BC}"/>
              </a:ext>
            </a:extLst>
          </p:cNvPr>
          <p:cNvSpPr txBox="1"/>
          <p:nvPr/>
        </p:nvSpPr>
        <p:spPr>
          <a:xfrm>
            <a:off x="7317057" y="2158381"/>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872E4E47-4D9A-2E63-40C6-E3551500E1AF}"/>
              </a:ext>
            </a:extLst>
          </p:cNvPr>
          <p:cNvPicPr>
            <a:picLocks noChangeAspect="1"/>
          </p:cNvPicPr>
          <p:nvPr/>
        </p:nvPicPr>
        <p:blipFill>
          <a:blip r:embed="rId3"/>
          <a:stretch>
            <a:fillRect/>
          </a:stretch>
        </p:blipFill>
        <p:spPr>
          <a:xfrm>
            <a:off x="1504485" y="4914350"/>
            <a:ext cx="3008971" cy="1769983"/>
          </a:xfrm>
          <a:prstGeom prst="rect">
            <a:avLst/>
          </a:prstGeom>
        </p:spPr>
      </p:pic>
      <p:pic>
        <p:nvPicPr>
          <p:cNvPr id="10" name="Picture 9">
            <a:extLst>
              <a:ext uri="{FF2B5EF4-FFF2-40B4-BE49-F238E27FC236}">
                <a16:creationId xmlns:a16="http://schemas.microsoft.com/office/drawing/2014/main" id="{3437A896-2209-83C2-80F8-4B1C073CA352}"/>
              </a:ext>
            </a:extLst>
          </p:cNvPr>
          <p:cNvPicPr>
            <a:picLocks noChangeAspect="1"/>
          </p:cNvPicPr>
          <p:nvPr/>
        </p:nvPicPr>
        <p:blipFill>
          <a:blip r:embed="rId4"/>
          <a:stretch>
            <a:fillRect/>
          </a:stretch>
        </p:blipFill>
        <p:spPr>
          <a:xfrm>
            <a:off x="0" y="2839354"/>
            <a:ext cx="3008971" cy="1818187"/>
          </a:xfrm>
          <a:prstGeom prst="rect">
            <a:avLst/>
          </a:prstGeom>
        </p:spPr>
      </p:pic>
      <p:pic>
        <p:nvPicPr>
          <p:cNvPr id="11" name="Picture 10">
            <a:extLst>
              <a:ext uri="{FF2B5EF4-FFF2-40B4-BE49-F238E27FC236}">
                <a16:creationId xmlns:a16="http://schemas.microsoft.com/office/drawing/2014/main" id="{F1D0E261-7C6C-3438-2029-CCEA9EB94DB4}"/>
              </a:ext>
            </a:extLst>
          </p:cNvPr>
          <p:cNvPicPr>
            <a:picLocks noChangeAspect="1"/>
          </p:cNvPicPr>
          <p:nvPr/>
        </p:nvPicPr>
        <p:blipFill>
          <a:blip r:embed="rId5"/>
          <a:stretch>
            <a:fillRect/>
          </a:stretch>
        </p:blipFill>
        <p:spPr>
          <a:xfrm>
            <a:off x="7401223" y="4908050"/>
            <a:ext cx="3008971" cy="1842939"/>
          </a:xfrm>
          <a:prstGeom prst="rect">
            <a:avLst/>
          </a:prstGeom>
        </p:spPr>
      </p:pic>
      <p:pic>
        <p:nvPicPr>
          <p:cNvPr id="12" name="Picture 11">
            <a:extLst>
              <a:ext uri="{FF2B5EF4-FFF2-40B4-BE49-F238E27FC236}">
                <a16:creationId xmlns:a16="http://schemas.microsoft.com/office/drawing/2014/main" id="{3A9ADEA9-DFEE-3874-7C58-A18D2C34CAB6}"/>
              </a:ext>
            </a:extLst>
          </p:cNvPr>
          <p:cNvPicPr>
            <a:picLocks noChangeAspect="1"/>
          </p:cNvPicPr>
          <p:nvPr/>
        </p:nvPicPr>
        <p:blipFill>
          <a:blip r:embed="rId6"/>
          <a:stretch>
            <a:fillRect/>
          </a:stretch>
        </p:blipFill>
        <p:spPr>
          <a:xfrm>
            <a:off x="9190064" y="2841652"/>
            <a:ext cx="3008972" cy="1837147"/>
          </a:xfrm>
          <a:prstGeom prst="rect">
            <a:avLst/>
          </a:prstGeom>
        </p:spPr>
      </p:pic>
      <p:pic>
        <p:nvPicPr>
          <p:cNvPr id="13" name="Picture 12">
            <a:extLst>
              <a:ext uri="{FF2B5EF4-FFF2-40B4-BE49-F238E27FC236}">
                <a16:creationId xmlns:a16="http://schemas.microsoft.com/office/drawing/2014/main" id="{78AD972D-3C37-5C2D-37E6-D800D44E6318}"/>
              </a:ext>
            </a:extLst>
          </p:cNvPr>
          <p:cNvPicPr>
            <a:picLocks noChangeAspect="1"/>
          </p:cNvPicPr>
          <p:nvPr/>
        </p:nvPicPr>
        <p:blipFill>
          <a:blip r:embed="rId7"/>
          <a:stretch>
            <a:fillRect/>
          </a:stretch>
        </p:blipFill>
        <p:spPr>
          <a:xfrm>
            <a:off x="6406290" y="2832620"/>
            <a:ext cx="2904979" cy="1824922"/>
          </a:xfrm>
          <a:prstGeom prst="rect">
            <a:avLst/>
          </a:prstGeom>
        </p:spPr>
      </p:pic>
      <p:pic>
        <p:nvPicPr>
          <p:cNvPr id="6" name="Picture 5">
            <a:extLst>
              <a:ext uri="{FF2B5EF4-FFF2-40B4-BE49-F238E27FC236}">
                <a16:creationId xmlns:a16="http://schemas.microsoft.com/office/drawing/2014/main" id="{C9FB7E46-9B62-A421-74E2-24FF79801A8E}"/>
              </a:ext>
            </a:extLst>
          </p:cNvPr>
          <p:cNvPicPr>
            <a:picLocks noChangeAspect="1"/>
          </p:cNvPicPr>
          <p:nvPr/>
        </p:nvPicPr>
        <p:blipFill>
          <a:blip r:embed="rId8"/>
          <a:stretch>
            <a:fillRect/>
          </a:stretch>
        </p:blipFill>
        <p:spPr>
          <a:xfrm>
            <a:off x="3113124" y="2784522"/>
            <a:ext cx="3008971" cy="1873019"/>
          </a:xfrm>
          <a:prstGeom prst="rect">
            <a:avLst/>
          </a:prstGeom>
        </p:spPr>
      </p:pic>
    </p:spTree>
    <p:extLst>
      <p:ext uri="{BB962C8B-B14F-4D97-AF65-F5344CB8AC3E}">
        <p14:creationId xmlns:p14="http://schemas.microsoft.com/office/powerpoint/2010/main" val="448340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CA5D-70D2-0B22-DD82-306C28EBD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4718D-CFEC-3E19-5F82-6196DD55584E}"/>
              </a:ext>
            </a:extLst>
          </p:cNvPr>
          <p:cNvSpPr>
            <a:spLocks noGrp="1"/>
          </p:cNvSpPr>
          <p:nvPr>
            <p:ph type="title"/>
          </p:nvPr>
        </p:nvSpPr>
        <p:spPr>
          <a:xfrm>
            <a:off x="838200" y="593725"/>
            <a:ext cx="10515600" cy="1325563"/>
          </a:xfrm>
        </p:spPr>
        <p:txBody>
          <a:bodyPr>
            <a:normAutofit fontScale="90000"/>
          </a:bodyPr>
          <a:lstStyle/>
          <a:p>
            <a:r>
              <a:rPr lang="en-US" dirty="0"/>
              <a:t>Other T cell convergence differences by </a:t>
            </a:r>
            <a:r>
              <a:rPr lang="en-US" dirty="0" err="1"/>
              <a:t>irAE</a:t>
            </a:r>
            <a:r>
              <a:rPr lang="en-US" dirty="0"/>
              <a:t> group in colon tissue colitis dataset observed because of no converged </a:t>
            </a:r>
            <a:r>
              <a:rPr lang="en-US" dirty="0" err="1"/>
              <a:t>dnT</a:t>
            </a:r>
            <a:r>
              <a:rPr lang="en-US" dirty="0"/>
              <a:t> TRB CDR3AAs </a:t>
            </a:r>
          </a:p>
        </p:txBody>
      </p:sp>
      <p:pic>
        <p:nvPicPr>
          <p:cNvPr id="18" name="Picture 17">
            <a:extLst>
              <a:ext uri="{FF2B5EF4-FFF2-40B4-BE49-F238E27FC236}">
                <a16:creationId xmlns:a16="http://schemas.microsoft.com/office/drawing/2014/main" id="{2BD85D28-1E76-A85D-96DD-9D0C7D83C0B0}"/>
              </a:ext>
            </a:extLst>
          </p:cNvPr>
          <p:cNvPicPr>
            <a:picLocks noChangeAspect="1"/>
          </p:cNvPicPr>
          <p:nvPr/>
        </p:nvPicPr>
        <p:blipFill>
          <a:blip r:embed="rId3"/>
          <a:stretch>
            <a:fillRect/>
          </a:stretch>
        </p:blipFill>
        <p:spPr>
          <a:xfrm>
            <a:off x="2153435" y="1982680"/>
            <a:ext cx="7885129" cy="4845608"/>
          </a:xfrm>
          <a:prstGeom prst="rect">
            <a:avLst/>
          </a:prstGeom>
        </p:spPr>
      </p:pic>
    </p:spTree>
    <p:extLst>
      <p:ext uri="{BB962C8B-B14F-4D97-AF65-F5344CB8AC3E}">
        <p14:creationId xmlns:p14="http://schemas.microsoft.com/office/powerpoint/2010/main" val="3837704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5109489" y="1268220"/>
            <a:ext cx="4623791" cy="5589780"/>
          </a:xfrm>
          <a:prstGeom prst="rect">
            <a:avLst/>
          </a:prstGeom>
        </p:spPr>
      </p:pic>
      <p:sp>
        <p:nvSpPr>
          <p:cNvPr id="3" name="TextBox 2">
            <a:extLst>
              <a:ext uri="{FF2B5EF4-FFF2-40B4-BE49-F238E27FC236}">
                <a16:creationId xmlns:a16="http://schemas.microsoft.com/office/drawing/2014/main" id="{F906A40F-A6D5-B50F-45FD-A68F87DE9139}"/>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1826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10620836"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3DC5C-238A-B855-6793-72F075CFB182}"/>
              </a:ext>
            </a:extLst>
          </p:cNvPr>
          <p:cNvSpPr txBox="1"/>
          <p:nvPr/>
        </p:nvSpPr>
        <p:spPr>
          <a:xfrm>
            <a:off x="10628858"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generally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2383437" y="1688668"/>
            <a:ext cx="7104088" cy="5169332"/>
          </a:xfrm>
          <a:prstGeom prst="rect">
            <a:avLst/>
          </a:prstGeom>
        </p:spPr>
      </p:pic>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24EFACB-8FA5-ABE2-0F4C-F394597AF8A7}"/>
              </a:ext>
            </a:extLst>
          </p:cNvPr>
          <p:cNvGrpSpPr/>
          <p:nvPr/>
        </p:nvGrpSpPr>
        <p:grpSpPr>
          <a:xfrm>
            <a:off x="838200" y="0"/>
            <a:ext cx="11216730" cy="6173940"/>
            <a:chOff x="1395300" y="1730627"/>
            <a:chExt cx="9929524" cy="5127373"/>
          </a:xfrm>
        </p:grpSpPr>
        <p:pic>
          <p:nvPicPr>
            <p:cNvPr id="6" name="Picture 5">
              <a:extLst>
                <a:ext uri="{FF2B5EF4-FFF2-40B4-BE49-F238E27FC236}">
                  <a16:creationId xmlns:a16="http://schemas.microsoft.com/office/drawing/2014/main" id="{50356E3C-E35C-8F5C-13E2-FCBA06A9FE9B}"/>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0B7F806C-7976-A228-1B74-30583D390A53}"/>
                </a:ext>
              </a:extLst>
            </p:cNvPr>
            <p:cNvSpPr txBox="1"/>
            <p:nvPr/>
          </p:nvSpPr>
          <p:spPr>
            <a:xfrm>
              <a:off x="2983712"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1A68EE1-A203-BE76-1AEF-07AE2E4F9DA7}"/>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pPr algn="l"/>
            <a:r>
              <a:rPr lang="en-US" dirty="0"/>
              <a:t>Pre-therapy data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00013E56-1C80-BBC2-8CEA-CED282AC9615}"/>
              </a:ext>
            </a:extLst>
          </p:cNvPr>
          <p:cNvSpPr txBox="1"/>
          <p:nvPr/>
        </p:nvSpPr>
        <p:spPr>
          <a:xfrm>
            <a:off x="10575560" y="6488668"/>
            <a:ext cx="6100996" cy="369332"/>
          </a:xfrm>
          <a:prstGeom prst="rect">
            <a:avLst/>
          </a:prstGeom>
          <a:noFill/>
        </p:spPr>
        <p:txBody>
          <a:bodyPr wrap="square">
            <a:spAutoFit/>
          </a:bodyPr>
          <a:lstStyle/>
          <a:p>
            <a:r>
              <a:rPr lang="en-US" i="0" u="none" strike="noStrike" dirty="0">
                <a:solidFill>
                  <a:srgbClr val="212121"/>
                </a:solidFill>
                <a:effectLst/>
              </a:rPr>
              <a:t>PMID36248910</a:t>
            </a:r>
            <a:endParaRPr lang="en-US" dirty="0"/>
          </a:p>
        </p:txBody>
      </p:sp>
    </p:spTree>
    <p:extLst>
      <p:ext uri="{BB962C8B-B14F-4D97-AF65-F5344CB8AC3E}">
        <p14:creationId xmlns:p14="http://schemas.microsoft.com/office/powerpoint/2010/main" val="215499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6958-74EC-4878-D1EB-AD46EA86AE7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7449470D-9F04-AFDC-04AB-5EA03D019BD9}"/>
              </a:ext>
            </a:extLst>
          </p:cNvPr>
          <p:cNvGrpSpPr/>
          <p:nvPr/>
        </p:nvGrpSpPr>
        <p:grpSpPr>
          <a:xfrm>
            <a:off x="2877017" y="-780587"/>
            <a:ext cx="5664818" cy="7515923"/>
            <a:chOff x="6411951" y="1256506"/>
            <a:chExt cx="4616605" cy="5565896"/>
          </a:xfrm>
        </p:grpSpPr>
        <p:pic>
          <p:nvPicPr>
            <p:cNvPr id="6" name="New picture">
              <a:extLst>
                <a:ext uri="{FF2B5EF4-FFF2-40B4-BE49-F238E27FC236}">
                  <a16:creationId xmlns:a16="http://schemas.microsoft.com/office/drawing/2014/main" id="{A981E967-5D92-4B5A-BC84-3F802F62D211}"/>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590371" y="1256506"/>
              <a:ext cx="4062761" cy="556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1" name="Rectangle 10">
              <a:extLst>
                <a:ext uri="{FF2B5EF4-FFF2-40B4-BE49-F238E27FC236}">
                  <a16:creationId xmlns:a16="http://schemas.microsoft.com/office/drawing/2014/main" id="{BFAAC8B9-9094-6E52-2948-374F471B6B92}"/>
                </a:ext>
              </a:extLst>
            </p:cNvPr>
            <p:cNvSpPr/>
            <p:nvPr/>
          </p:nvSpPr>
          <p:spPr>
            <a:xfrm>
              <a:off x="6411951" y="1256506"/>
              <a:ext cx="4616605" cy="2169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358E14-C0C4-27D9-6194-2B23A6B7F7D7}"/>
              </a:ext>
            </a:extLst>
          </p:cNvPr>
          <p:cNvSpPr>
            <a:spLocks noGrp="1"/>
          </p:cNvSpPr>
          <p:nvPr>
            <p:ph type="title"/>
          </p:nvPr>
        </p:nvSpPr>
        <p:spPr>
          <a:xfrm>
            <a:off x="838200" y="593725"/>
            <a:ext cx="10647556" cy="1325563"/>
          </a:xfrm>
        </p:spPr>
        <p:txBody>
          <a:bodyPr>
            <a:normAutofit fontScale="90000"/>
          </a:bodyPr>
          <a:lstStyle/>
          <a:p>
            <a:r>
              <a:rPr lang="en-US" dirty="0"/>
              <a:t>On therapy T cell expansion, repertoire diversification associated with </a:t>
            </a:r>
            <a:r>
              <a:rPr lang="en-US" dirty="0" err="1"/>
              <a:t>irAE</a:t>
            </a:r>
            <a:r>
              <a:rPr lang="en-US" dirty="0"/>
              <a:t> development (</a:t>
            </a:r>
            <a:r>
              <a:rPr lang="en-US" b="0" i="0" u="none" strike="noStrike" dirty="0">
                <a:solidFill>
                  <a:srgbClr val="212121"/>
                </a:solidFill>
                <a:effectLst/>
              </a:rPr>
              <a:t>PMID33643899, PMID28031229, </a:t>
            </a:r>
            <a:r>
              <a:rPr lang="en-US" b="0" i="0" u="none" strike="noStrike" dirty="0">
                <a:effectLst/>
              </a:rPr>
              <a:t>PMID27698113</a:t>
            </a:r>
            <a:r>
              <a:rPr lang="en-US" b="0" i="0" u="none" strike="noStrike" dirty="0">
                <a:solidFill>
                  <a:srgbClr val="212121"/>
                </a:solidFill>
                <a:effectLst/>
              </a:rPr>
              <a:t>)</a:t>
            </a:r>
            <a:endParaRPr lang="en-US" dirty="0"/>
          </a:p>
        </p:txBody>
      </p:sp>
      <p:sp>
        <p:nvSpPr>
          <p:cNvPr id="10" name="TextBox 9">
            <a:extLst>
              <a:ext uri="{FF2B5EF4-FFF2-40B4-BE49-F238E27FC236}">
                <a16:creationId xmlns:a16="http://schemas.microsoft.com/office/drawing/2014/main" id="{E2B26BC5-931D-A66E-B25B-8C174C5F62AA}"/>
              </a:ext>
            </a:extLst>
          </p:cNvPr>
          <p:cNvSpPr txBox="1"/>
          <p:nvPr/>
        </p:nvSpPr>
        <p:spPr>
          <a:xfrm>
            <a:off x="8790690" y="5369337"/>
            <a:ext cx="2674434" cy="784830"/>
          </a:xfrm>
          <a:prstGeom prst="rect">
            <a:avLst/>
          </a:prstGeom>
          <a:noFill/>
        </p:spPr>
        <p:txBody>
          <a:bodyPr wrap="square">
            <a:spAutoFit/>
          </a:bodyPr>
          <a:lstStyle/>
          <a:p>
            <a:r>
              <a:rPr lang="en-US" sz="1500" dirty="0">
                <a:solidFill>
                  <a:srgbClr val="333333"/>
                </a:solidFill>
              </a:rPr>
              <a:t>PBMCs</a:t>
            </a:r>
          </a:p>
          <a:p>
            <a:r>
              <a:rPr lang="en-US" sz="1500" dirty="0">
                <a:solidFill>
                  <a:srgbClr val="333333"/>
                </a:solidFill>
              </a:rPr>
              <a:t>n = 8 (</a:t>
            </a:r>
            <a:r>
              <a:rPr lang="en-US" sz="1500" dirty="0" err="1">
                <a:solidFill>
                  <a:srgbClr val="333333"/>
                </a:solidFill>
              </a:rPr>
              <a:t>irAE</a:t>
            </a:r>
            <a:r>
              <a:rPr lang="en-US" sz="1500" dirty="0">
                <a:solidFill>
                  <a:srgbClr val="333333"/>
                </a:solidFill>
              </a:rPr>
              <a:t>), n = 13 (no </a:t>
            </a:r>
            <a:r>
              <a:rPr lang="en-US" sz="1500" dirty="0" err="1">
                <a:solidFill>
                  <a:srgbClr val="333333"/>
                </a:solidFill>
              </a:rPr>
              <a:t>irAE</a:t>
            </a:r>
            <a:r>
              <a:rPr lang="en-US" sz="1500" dirty="0">
                <a:solidFill>
                  <a:srgbClr val="333333"/>
                </a:solidFill>
              </a:rPr>
              <a:t>)</a:t>
            </a:r>
          </a:p>
          <a:p>
            <a:r>
              <a:rPr lang="en-US" sz="1500" dirty="0">
                <a:solidFill>
                  <a:srgbClr val="333333"/>
                </a:solidFill>
              </a:rPr>
              <a:t>**: p &lt; 0.01, *: p &lt; 0.05</a:t>
            </a:r>
            <a:endParaRPr lang="en-US" sz="1500" dirty="0"/>
          </a:p>
        </p:txBody>
      </p:sp>
      <p:sp>
        <p:nvSpPr>
          <p:cNvPr id="14" name="TextBox 13">
            <a:extLst>
              <a:ext uri="{FF2B5EF4-FFF2-40B4-BE49-F238E27FC236}">
                <a16:creationId xmlns:a16="http://schemas.microsoft.com/office/drawing/2014/main" id="{DB56B64C-B6A9-99B4-E202-EA3FA6E1EF61}"/>
              </a:ext>
            </a:extLst>
          </p:cNvPr>
          <p:cNvSpPr txBox="1"/>
          <p:nvPr/>
        </p:nvSpPr>
        <p:spPr>
          <a:xfrm>
            <a:off x="713678" y="3154422"/>
            <a:ext cx="2960085" cy="369332"/>
          </a:xfrm>
          <a:prstGeom prst="rect">
            <a:avLst/>
          </a:prstGeom>
          <a:noFill/>
        </p:spPr>
        <p:txBody>
          <a:bodyPr wrap="square">
            <a:spAutoFit/>
          </a:bodyPr>
          <a:lstStyle/>
          <a:p>
            <a:r>
              <a:rPr lang="en-US" sz="1800" dirty="0">
                <a:solidFill>
                  <a:srgbClr val="333333"/>
                </a:solidFill>
                <a:cs typeface="Calibri" panose="020F0502020204030204" pitchFamily="34" charset="0"/>
              </a:rPr>
              <a:t>C, E, G: # unique clones</a:t>
            </a:r>
          </a:p>
        </p:txBody>
      </p:sp>
    </p:spTree>
    <p:extLst>
      <p:ext uri="{BB962C8B-B14F-4D97-AF65-F5344CB8AC3E}">
        <p14:creationId xmlns:p14="http://schemas.microsoft.com/office/powerpoint/2010/main" val="25131048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15163</TotalTime>
  <Words>5182</Words>
  <Application>Microsoft Macintosh PowerPoint</Application>
  <PresentationFormat>Widescreen</PresentationFormat>
  <Paragraphs>465</Paragraphs>
  <Slides>45</Slides>
  <Notes>45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-apple-system</vt:lpstr>
      <vt:lpstr>Arial</vt:lpstr>
      <vt:lpstr>BlinkMacSystemFont</vt:lpstr>
      <vt:lpstr>Calibri</vt:lpstr>
      <vt:lpstr>Calibri Light</vt:lpstr>
      <vt:lpstr>Cambria</vt:lpstr>
      <vt:lpstr>ElsevierGulliver</vt:lpstr>
      <vt:lpstr>Menlo</vt:lpstr>
      <vt:lpstr>Merriweather</vt:lpstr>
      <vt:lpstr>Roboto</vt:lpstr>
      <vt:lpstr>Söhne</vt:lpstr>
      <vt:lpstr>Times New Roman</vt:lpstr>
      <vt:lpstr>Wingdings</vt:lpstr>
      <vt:lpstr>Office Theme</vt:lpstr>
      <vt:lpstr>Mining public datasets for driving forces of immune-related adverse events (irAEs) from immune checkpoint blockade (ICB)</vt:lpstr>
      <vt:lpstr>Outline</vt:lpstr>
      <vt:lpstr>Immune checkpoints help maintain self tolerance</vt:lpstr>
      <vt:lpstr>Immune checkpoint blockade (ICB) has revolutionized cancer treatment</vt:lpstr>
      <vt:lpstr>ICB can lead to the development of immune-related adverse events (irAEs)</vt:lpstr>
      <vt:lpstr>irAEs are rather common and can be severe</vt:lpstr>
      <vt:lpstr>PowerPoint Presentation</vt:lpstr>
      <vt:lpstr>Pre-therapy data struggle to reliably predict irAE risk</vt:lpstr>
      <vt:lpstr>On therapy T cell expansion, repertoire diversification associated with irAE development (PMID33643899, PMID28031229, PMID27698113)</vt:lpstr>
      <vt:lpstr>Possible mechanisms driving irAEs</vt:lpstr>
      <vt:lpstr>Crossreactive T cells may cause irAEs via reaction to both tumor and self</vt:lpstr>
      <vt:lpstr>Goals</vt:lpstr>
      <vt:lpstr>PowerPoint Presentation</vt:lpstr>
      <vt:lpstr>PowerPoint Presentation</vt:lpstr>
      <vt:lpstr>QC (colon tissue colitis dataset)</vt:lpstr>
      <vt:lpstr>Data normalization, highly variable feature selection, data scaling, dimensional reduction</vt:lpstr>
      <vt:lpstr>Clustering, reference mapping</vt:lpstr>
      <vt:lpstr>Some cell types seem more abundant in ICI colitis group</vt:lpstr>
      <vt:lpstr>More proliferating CD4 T cells in irAE colitis tissue (also seen in dataset’s published paper)</vt:lpstr>
      <vt:lpstr>Converged TCRs mark antigen exposed T cells and are associated with ICB response (PMID36350695)</vt:lpstr>
      <vt:lpstr>No differences in convergence (nor publicity, privicity, not shown) between irAE groups by chain, cell type</vt:lpstr>
      <vt:lpstr>Colon tissue colitis dataset upset plots (TRA): most CDR3 AA linkages are within cell types</vt:lpstr>
      <vt:lpstr>Colon tissue colitis dataset upset plots (TRB) : most CDR3 AA linkages are within cell types</vt:lpstr>
      <vt:lpstr>PBMC myocarditis-focused dataset upset plots (TRA) : most CDR3 AA linkages are within cell types</vt:lpstr>
      <vt:lpstr>PBMC myocarditis-focused dataset upset plots (TRB) : most CDR3 AA linkages are within cell types</vt:lpstr>
      <vt:lpstr>No differences in TCR repertoire diversity between irAE groups</vt:lpstr>
      <vt:lpstr>Antigen exposure induces T cell expansion</vt:lpstr>
      <vt:lpstr>Feature analysis within T cell expansion bins for each cell type</vt:lpstr>
      <vt:lpstr>Some colon tissue colitis dataset features between irAE groups may be different among chain, cell type combos (none are different if downsampled)</vt:lpstr>
      <vt:lpstr>Highly expanded CD8 Trms may have more germline-like TRAs in those developing colitis</vt:lpstr>
      <vt:lpstr>Highest and lowest CD8 Trm TRA pgen cells do not have distinct transcriptional phenotypes</vt:lpstr>
      <vt:lpstr>Negative results summary</vt:lpstr>
      <vt:lpstr>Indeterminate results summary</vt:lpstr>
      <vt:lpstr>Positive results summary</vt:lpstr>
      <vt:lpstr>Next steps</vt:lpstr>
      <vt:lpstr>Acknowledgements</vt:lpstr>
      <vt:lpstr>Extra slides</vt:lpstr>
      <vt:lpstr>Numbers of clonotypes within clonotype bins, groups, methods for CD8 Trm TRA pgen effect</vt:lpstr>
      <vt:lpstr>Anticorrelation between CDR3 length and germline-ness</vt:lpstr>
      <vt:lpstr>TRA CDR3AA publicity, privicity, convergence-colored UMAPs</vt:lpstr>
      <vt:lpstr>Other T cell convergence differences by irAE group in colon tissue colitis dataset observed because of no converged dnT TRB CDR3AAs </vt:lpstr>
      <vt:lpstr>irAEs vs. autoimmune conditions</vt:lpstr>
      <vt:lpstr>PD-1 and CTLA-4 blockade induce distinct responses despite both converging on Akt signaling</vt:lpstr>
      <vt:lpstr>Effect of tumor type on ICB response</vt:lpstr>
      <vt:lpstr>Predictors of ICB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3002</cp:revision>
  <dcterms:created xsi:type="dcterms:W3CDTF">2023-09-15T17:40:02Z</dcterms:created>
  <dcterms:modified xsi:type="dcterms:W3CDTF">2024-01-25T23:11:51Z</dcterms:modified>
</cp:coreProperties>
</file>